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6"/>
  </p:notesMasterIdLst>
  <p:sldIdLst>
    <p:sldId id="256" r:id="rId2"/>
    <p:sldId id="285" r:id="rId3"/>
    <p:sldId id="257" r:id="rId4"/>
    <p:sldId id="258" r:id="rId5"/>
    <p:sldId id="259" r:id="rId6"/>
    <p:sldId id="260" r:id="rId7"/>
    <p:sldId id="262" r:id="rId8"/>
    <p:sldId id="263" r:id="rId9"/>
    <p:sldId id="264" r:id="rId10"/>
    <p:sldId id="265" r:id="rId11"/>
    <p:sldId id="266" r:id="rId12"/>
    <p:sldId id="267" r:id="rId13"/>
    <p:sldId id="268" r:id="rId14"/>
    <p:sldId id="284" r:id="rId15"/>
    <p:sldId id="269" r:id="rId16"/>
    <p:sldId id="282" r:id="rId17"/>
    <p:sldId id="283"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6" r:id="rId31"/>
    <p:sldId id="327" r:id="rId32"/>
    <p:sldId id="328" r:id="rId33"/>
    <p:sldId id="329" r:id="rId34"/>
    <p:sldId id="330" r:id="rId35"/>
    <p:sldId id="331" r:id="rId36"/>
    <p:sldId id="287" r:id="rId37"/>
    <p:sldId id="302" r:id="rId38"/>
    <p:sldId id="288" r:id="rId39"/>
    <p:sldId id="289" r:id="rId40"/>
    <p:sldId id="300" r:id="rId41"/>
    <p:sldId id="290" r:id="rId42"/>
    <p:sldId id="291" r:id="rId43"/>
    <p:sldId id="301" r:id="rId44"/>
    <p:sldId id="292" r:id="rId45"/>
    <p:sldId id="293" r:id="rId46"/>
    <p:sldId id="294" r:id="rId47"/>
    <p:sldId id="295" r:id="rId48"/>
    <p:sldId id="296" r:id="rId49"/>
    <p:sldId id="297" r:id="rId50"/>
    <p:sldId id="298" r:id="rId51"/>
    <p:sldId id="303" r:id="rId52"/>
    <p:sldId id="304" r:id="rId53"/>
    <p:sldId id="305" r:id="rId54"/>
    <p:sldId id="306" r:id="rId55"/>
    <p:sldId id="307" r:id="rId56"/>
    <p:sldId id="308" r:id="rId57"/>
    <p:sldId id="309" r:id="rId58"/>
    <p:sldId id="310" r:id="rId59"/>
    <p:sldId id="311" r:id="rId60"/>
    <p:sldId id="313" r:id="rId61"/>
    <p:sldId id="314" r:id="rId62"/>
    <p:sldId id="315" r:id="rId63"/>
    <p:sldId id="316" r:id="rId64"/>
    <p:sldId id="317" r:id="rId65"/>
    <p:sldId id="318" r:id="rId66"/>
    <p:sldId id="319" r:id="rId67"/>
    <p:sldId id="312" r:id="rId68"/>
    <p:sldId id="320" r:id="rId69"/>
    <p:sldId id="321" r:id="rId70"/>
    <p:sldId id="322" r:id="rId71"/>
    <p:sldId id="323" r:id="rId72"/>
    <p:sldId id="324" r:id="rId73"/>
    <p:sldId id="325" r:id="rId74"/>
    <p:sldId id="326" r:id="rId7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8F7FCF-046B-4FCB-A93F-7BF0E8E853F1}" type="datetimeFigureOut">
              <a:rPr lang="tr-TR" smtClean="0"/>
              <a:t>10.05.2017</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556532-AE0D-49F4-B3D0-9326FDD07C2D}" type="slidenum">
              <a:rPr lang="tr-TR" smtClean="0"/>
              <a:t>‹#›</a:t>
            </a:fld>
            <a:endParaRPr lang="tr-TR"/>
          </a:p>
        </p:txBody>
      </p:sp>
    </p:spTree>
    <p:extLst>
      <p:ext uri="{BB962C8B-B14F-4D97-AF65-F5344CB8AC3E}">
        <p14:creationId xmlns:p14="http://schemas.microsoft.com/office/powerpoint/2010/main" val="2346670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A556532-AE0D-49F4-B3D0-9326FDD07C2D}" type="slidenum">
              <a:rPr lang="tr-TR" smtClean="0"/>
              <a:t>57</a:t>
            </a:fld>
            <a:endParaRPr lang="tr-TR"/>
          </a:p>
        </p:txBody>
      </p:sp>
    </p:spTree>
    <p:extLst>
      <p:ext uri="{BB962C8B-B14F-4D97-AF65-F5344CB8AC3E}">
        <p14:creationId xmlns:p14="http://schemas.microsoft.com/office/powerpoint/2010/main" val="21020896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C26A9261-6169-4473-A402-BC4D2796E35C}" type="datetime1">
              <a:rPr lang="tr-TR" smtClean="0"/>
              <a:t>10.05.2017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999E687-6E32-4BD5-9EFE-1B080D6731CA}" type="datetime1">
              <a:rPr lang="tr-TR" smtClean="0"/>
              <a:t>10.05.2017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2DF2BBE-3230-46AD-8B0A-A75D45FDCA3E}" type="datetime1">
              <a:rPr lang="tr-TR" smtClean="0"/>
              <a:t>10.05.2017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6B3FA44-C3E3-4550-8900-BDF1B44DD0AB}" type="datetime1">
              <a:rPr lang="tr-TR" smtClean="0"/>
              <a:t>10.05.2017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46C8ECF9-FC38-44D3-9308-EE2FB9C39D10}" type="datetime1">
              <a:rPr lang="tr-TR" smtClean="0"/>
              <a:t>10.05.2017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13FCC13-53B4-4245-8359-DB4146AC452D}" type="datetime1">
              <a:rPr lang="tr-TR" smtClean="0"/>
              <a:t>10.05.2017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71E3EB96-0635-4232-AF66-81AC0D2F4BC6}" type="datetime1">
              <a:rPr lang="tr-TR" smtClean="0"/>
              <a:t>10.05.2017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E85FF522-CCB2-462A-91A4-F44000FC4515}" type="datetime1">
              <a:rPr lang="tr-TR" smtClean="0"/>
              <a:t>10.05.2017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7A23EB5B-4EC3-4F32-96F3-33A027C03863}" type="datetime1">
              <a:rPr lang="tr-TR" smtClean="0"/>
              <a:t>10.05.2017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B713E467-ABF0-4972-B05C-A3D04FBD07E7}" type="datetime1">
              <a:rPr lang="tr-TR" smtClean="0"/>
              <a:t>10.05.2017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2B1BF5F-AE20-42A2-997A-C7361DF17028}" type="datetime1">
              <a:rPr lang="tr-TR" smtClean="0"/>
              <a:t>10.05.2017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7EEA47-FB2A-4321-A7DC-66F44AADF090}" type="datetime1">
              <a:rPr lang="tr-TR" smtClean="0"/>
              <a:t>10.05.2017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268760"/>
            <a:ext cx="7772400" cy="2232248"/>
          </a:xfrm>
        </p:spPr>
        <p:txBody>
          <a:bodyPr>
            <a:noAutofit/>
          </a:bodyPr>
          <a:lstStyle/>
          <a:p>
            <a:r>
              <a:rPr lang="tr-TR" sz="5400" b="1" dirty="0" smtClean="0">
                <a:ea typeface="Calibri"/>
                <a:cs typeface="Times New Roman"/>
              </a:rPr>
              <a:t>ÇOCUKLARDA UYUM VE DAVRANIŞ BOZUKLUKLARI VE ÖNERİLER</a:t>
            </a:r>
            <a:endParaRPr lang="tr-TR" sz="5400" dirty="0"/>
          </a:p>
        </p:txBody>
      </p:sp>
      <p:sp>
        <p:nvSpPr>
          <p:cNvPr id="3" name="Alt Başlık 2"/>
          <p:cNvSpPr>
            <a:spLocks noGrp="1"/>
          </p:cNvSpPr>
          <p:nvPr>
            <p:ph type="subTitle" idx="1"/>
          </p:nvPr>
        </p:nvSpPr>
        <p:spPr>
          <a:xfrm>
            <a:off x="1371600" y="4149080"/>
            <a:ext cx="6400800" cy="1489720"/>
          </a:xfrm>
        </p:spPr>
        <p:txBody>
          <a:bodyPr>
            <a:normAutofit lnSpcReduction="10000"/>
          </a:bodyPr>
          <a:lstStyle/>
          <a:p>
            <a:r>
              <a:rPr lang="tr-TR" b="1" dirty="0" smtClean="0">
                <a:solidFill>
                  <a:srgbClr val="FF0000"/>
                </a:solidFill>
              </a:rPr>
              <a:t>Çocuklarda Olumsuz Davranışlarla </a:t>
            </a:r>
            <a:r>
              <a:rPr lang="tr-TR" b="1" dirty="0" err="1" smtClean="0">
                <a:solidFill>
                  <a:srgbClr val="FF0000"/>
                </a:solidFill>
              </a:rPr>
              <a:t>Başetme</a:t>
            </a:r>
            <a:r>
              <a:rPr lang="tr-TR" b="1" dirty="0" smtClean="0">
                <a:solidFill>
                  <a:srgbClr val="FF0000"/>
                </a:solidFill>
              </a:rPr>
              <a:t> ve Olumlu Davranış Geliştirme</a:t>
            </a:r>
            <a:endParaRPr lang="tr-TR" b="1" dirty="0">
              <a:solidFill>
                <a:srgbClr val="FF0000"/>
              </a:solidFill>
            </a:endParaRPr>
          </a:p>
        </p:txBody>
      </p:sp>
      <p:sp>
        <p:nvSpPr>
          <p:cNvPr id="4" name="Slayt Numarası Yer Tutucusu 3"/>
          <p:cNvSpPr>
            <a:spLocks noGrp="1"/>
          </p:cNvSpPr>
          <p:nvPr>
            <p:ph type="sldNum" sz="quarter" idx="12"/>
          </p:nvPr>
        </p:nvSpPr>
        <p:spPr/>
        <p:txBody>
          <a:bodyPr/>
          <a:lstStyle/>
          <a:p>
            <a:fld id="{F302176B-0E47-46AC-8F43-DAB4B8A37D06}" type="slidenum">
              <a:rPr lang="tr-TR" smtClean="0"/>
              <a:t>1</a:t>
            </a:fld>
            <a:endParaRPr lang="tr-TR"/>
          </a:p>
        </p:txBody>
      </p:sp>
    </p:spTree>
    <p:extLst>
      <p:ext uri="{BB962C8B-B14F-4D97-AF65-F5344CB8AC3E}">
        <p14:creationId xmlns:p14="http://schemas.microsoft.com/office/powerpoint/2010/main" val="6543402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38138"/>
          </a:xfrm>
        </p:spPr>
        <p:txBody>
          <a:bodyPr>
            <a:normAutofit/>
          </a:bodyPr>
          <a:lstStyle/>
          <a:p>
            <a:r>
              <a:rPr lang="tr-TR" b="1" dirty="0">
                <a:solidFill>
                  <a:srgbClr val="002060"/>
                </a:solidFill>
                <a:ea typeface="Calibri"/>
                <a:cs typeface="Times New Roman"/>
              </a:rPr>
              <a:t>3. </a:t>
            </a:r>
            <a:r>
              <a:rPr lang="tr-TR" b="1" dirty="0" smtClean="0">
                <a:solidFill>
                  <a:srgbClr val="002060"/>
                </a:solidFill>
                <a:ea typeface="Calibri"/>
                <a:cs typeface="Times New Roman"/>
              </a:rPr>
              <a:t>Süreklilik</a:t>
            </a:r>
            <a:endParaRPr lang="tr-TR" dirty="0">
              <a:solidFill>
                <a:srgbClr val="002060"/>
              </a:solidFill>
            </a:endParaRPr>
          </a:p>
        </p:txBody>
      </p:sp>
      <p:sp>
        <p:nvSpPr>
          <p:cNvPr id="3" name="İçerik Yer Tutucusu 2"/>
          <p:cNvSpPr>
            <a:spLocks noGrp="1"/>
          </p:cNvSpPr>
          <p:nvPr>
            <p:ph idx="1"/>
          </p:nvPr>
        </p:nvSpPr>
        <p:spPr>
          <a:xfrm>
            <a:off x="457200" y="1412776"/>
            <a:ext cx="8229600" cy="4713387"/>
          </a:xfrm>
        </p:spPr>
        <p:txBody>
          <a:bodyPr>
            <a:normAutofit fontScale="92500" lnSpcReduction="20000"/>
          </a:bodyPr>
          <a:lstStyle/>
          <a:p>
            <a:pPr algn="just">
              <a:lnSpc>
                <a:spcPct val="115000"/>
              </a:lnSpc>
              <a:spcAft>
                <a:spcPts val="1000"/>
              </a:spcAft>
            </a:pPr>
            <a:r>
              <a:rPr lang="tr-TR" b="1" dirty="0" smtClean="0">
                <a:ea typeface="Calibri"/>
                <a:cs typeface="Times New Roman"/>
              </a:rPr>
              <a:t>Çocuğun </a:t>
            </a:r>
            <a:r>
              <a:rPr lang="tr-TR" b="1" dirty="0">
                <a:ea typeface="Calibri"/>
                <a:cs typeface="Times New Roman"/>
              </a:rPr>
              <a:t>belirli bir davranış türünü ısrarlı bir biçimde ve uzun zaman devam ettirmesidir</a:t>
            </a:r>
            <a:r>
              <a:rPr lang="tr-TR" b="1" dirty="0" smtClean="0">
                <a:ea typeface="Calibri"/>
                <a:cs typeface="Times New Roman"/>
              </a:rPr>
              <a:t>.</a:t>
            </a:r>
          </a:p>
          <a:p>
            <a:pPr algn="just">
              <a:lnSpc>
                <a:spcPct val="115000"/>
              </a:lnSpc>
              <a:spcAft>
                <a:spcPts val="1000"/>
              </a:spcAft>
            </a:pPr>
            <a:r>
              <a:rPr lang="tr-TR" b="1" dirty="0"/>
              <a:t>Süreklilik gösteren davranışlarla bir süre olup kaybolan davranışlar aynı düzeyde tutulamaz</a:t>
            </a:r>
            <a:r>
              <a:rPr lang="tr-TR" b="1" dirty="0" smtClean="0"/>
              <a:t>.</a:t>
            </a:r>
          </a:p>
          <a:p>
            <a:pPr algn="just">
              <a:lnSpc>
                <a:spcPct val="115000"/>
              </a:lnSpc>
              <a:spcAft>
                <a:spcPts val="1000"/>
              </a:spcAft>
            </a:pPr>
            <a:r>
              <a:rPr lang="tr-TR" b="1" dirty="0">
                <a:effectLst>
                  <a:outerShdw blurRad="38100" dist="38100" dir="2700000" algn="tl">
                    <a:srgbClr val="FFFFFF"/>
                  </a:outerShdw>
                </a:effectLst>
              </a:rPr>
              <a:t>Örneğin;</a:t>
            </a:r>
            <a:r>
              <a:rPr lang="tr-TR" b="1" dirty="0"/>
              <a:t> kardeş kıskançlığı nedeniyle hırçın ve huysuz olan çocuk davranışı normal problem davranış olarak nitelendirilebilir. Ancak çeşitli nedenlerle sorunların sürmesi uyumsuzluk olarak saptanabilir</a:t>
            </a:r>
            <a:r>
              <a:rPr lang="tr-TR" b="1" dirty="0" smtClean="0"/>
              <a:t>.</a:t>
            </a:r>
            <a:endParaRPr lang="tr-TR" b="1" i="1"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10</a:t>
            </a:fld>
            <a:endParaRPr lang="tr-TR"/>
          </a:p>
        </p:txBody>
      </p:sp>
    </p:spTree>
    <p:extLst>
      <p:ext uri="{BB962C8B-B14F-4D97-AF65-F5344CB8AC3E}">
        <p14:creationId xmlns:p14="http://schemas.microsoft.com/office/powerpoint/2010/main" val="8688114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solidFill>
                  <a:srgbClr val="002060"/>
                </a:solidFill>
                <a:ea typeface="Calibri"/>
                <a:cs typeface="Times New Roman"/>
              </a:rPr>
              <a:t>4. Cinsel Rol </a:t>
            </a:r>
            <a:r>
              <a:rPr lang="tr-TR" b="1" dirty="0" smtClean="0">
                <a:solidFill>
                  <a:srgbClr val="002060"/>
                </a:solidFill>
                <a:ea typeface="Calibri"/>
                <a:cs typeface="Times New Roman"/>
              </a:rPr>
              <a:t>Beklentileri</a:t>
            </a:r>
            <a:endParaRPr lang="tr-TR" dirty="0">
              <a:solidFill>
                <a:srgbClr val="002060"/>
              </a:solidFill>
            </a:endParaRPr>
          </a:p>
        </p:txBody>
      </p:sp>
      <p:sp>
        <p:nvSpPr>
          <p:cNvPr id="3" name="İçerik Yer Tutucusu 2"/>
          <p:cNvSpPr>
            <a:spLocks noGrp="1"/>
          </p:cNvSpPr>
          <p:nvPr>
            <p:ph idx="1"/>
          </p:nvPr>
        </p:nvSpPr>
        <p:spPr>
          <a:xfrm>
            <a:off x="457200" y="1600200"/>
            <a:ext cx="8229600" cy="4709120"/>
          </a:xfrm>
        </p:spPr>
        <p:txBody>
          <a:bodyPr>
            <a:normAutofit fontScale="92500" lnSpcReduction="20000"/>
          </a:bodyPr>
          <a:lstStyle/>
          <a:p>
            <a:pPr algn="just"/>
            <a:r>
              <a:rPr lang="tr-TR" b="1" dirty="0" smtClean="0">
                <a:ea typeface="Calibri"/>
                <a:cs typeface="Times New Roman"/>
              </a:rPr>
              <a:t>Erkeklerden </a:t>
            </a:r>
            <a:r>
              <a:rPr lang="tr-TR" b="1" dirty="0">
                <a:ea typeface="Calibri"/>
                <a:cs typeface="Times New Roman"/>
              </a:rPr>
              <a:t>kızlara oranla daha saldırgan olmaları beklenirken, davranışları ile erkeklere benzer </a:t>
            </a:r>
            <a:r>
              <a:rPr lang="tr-TR" b="1" dirty="0" smtClean="0">
                <a:ea typeface="Calibri"/>
                <a:cs typeface="Times New Roman"/>
              </a:rPr>
              <a:t>şekilde saldırgan </a:t>
            </a:r>
            <a:r>
              <a:rPr lang="tr-TR" b="1" dirty="0">
                <a:ea typeface="Calibri"/>
                <a:cs typeface="Times New Roman"/>
              </a:rPr>
              <a:t>davranan kızların davranışları normalden sapan davranış kategorisine </a:t>
            </a:r>
            <a:r>
              <a:rPr lang="tr-TR" b="1" dirty="0" smtClean="0">
                <a:ea typeface="Calibri"/>
                <a:cs typeface="Times New Roman"/>
              </a:rPr>
              <a:t>girer.</a:t>
            </a:r>
          </a:p>
          <a:p>
            <a:pPr algn="just"/>
            <a:endParaRPr lang="tr-TR" b="1" dirty="0">
              <a:ea typeface="Times New Roman" pitchFamily="18" charset="0"/>
              <a:cs typeface="Times New Roman"/>
            </a:endParaRPr>
          </a:p>
          <a:p>
            <a:pPr algn="just"/>
            <a:r>
              <a:rPr lang="tr-TR" b="1" dirty="0" smtClean="0">
                <a:ea typeface="Times New Roman" pitchFamily="18" charset="0"/>
                <a:cs typeface="Arial" pitchFamily="34" charset="0"/>
              </a:rPr>
              <a:t>Genel olarak erkeklere uygun olarak görülen bazı davranışların kızlarda görülmesi ya da kız çocuklarına özgü tavırların erkek çocuklarda görülmesi de anormal davranış tipi olarak görülebilir.</a:t>
            </a:r>
            <a:endParaRPr lang="tr-TR" b="1" dirty="0">
              <a:cs typeface="Arial" pitchFamily="34" charset="0"/>
            </a:endParaRPr>
          </a:p>
        </p:txBody>
      </p:sp>
      <p:sp>
        <p:nvSpPr>
          <p:cNvPr id="4" name="Slayt Numarası Yer Tutucusu 3"/>
          <p:cNvSpPr>
            <a:spLocks noGrp="1"/>
          </p:cNvSpPr>
          <p:nvPr>
            <p:ph type="sldNum" sz="quarter" idx="12"/>
          </p:nvPr>
        </p:nvSpPr>
        <p:spPr/>
        <p:txBody>
          <a:bodyPr/>
          <a:lstStyle/>
          <a:p>
            <a:fld id="{F302176B-0E47-46AC-8F43-DAB4B8A37D06}" type="slidenum">
              <a:rPr lang="tr-TR" smtClean="0"/>
              <a:t>11</a:t>
            </a:fld>
            <a:endParaRPr lang="tr-TR"/>
          </a:p>
        </p:txBody>
      </p:sp>
    </p:spTree>
    <p:extLst>
      <p:ext uri="{BB962C8B-B14F-4D97-AF65-F5344CB8AC3E}">
        <p14:creationId xmlns:p14="http://schemas.microsoft.com/office/powerpoint/2010/main" val="26861518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600" b="1" dirty="0">
                <a:solidFill>
                  <a:srgbClr val="FF0000"/>
                </a:solidFill>
                <a:ea typeface="Calibri"/>
                <a:cs typeface="Times New Roman"/>
              </a:rPr>
              <a:t>Çocuklarda görülen uyum ve davranış bozukluklarından bazıları şöyle sıralanabilir; </a:t>
            </a:r>
            <a:endParaRPr lang="tr-TR" b="1" dirty="0">
              <a:solidFill>
                <a:srgbClr val="FF0000"/>
              </a:solidFill>
            </a:endParaRPr>
          </a:p>
        </p:txBody>
      </p:sp>
      <p:sp>
        <p:nvSpPr>
          <p:cNvPr id="3" name="İçerik Yer Tutucusu 2"/>
          <p:cNvSpPr>
            <a:spLocks noGrp="1"/>
          </p:cNvSpPr>
          <p:nvPr>
            <p:ph idx="1"/>
          </p:nvPr>
        </p:nvSpPr>
        <p:spPr>
          <a:xfrm>
            <a:off x="457200" y="1340768"/>
            <a:ext cx="8229600" cy="5256584"/>
          </a:xfrm>
        </p:spPr>
        <p:txBody>
          <a:bodyPr>
            <a:normAutofit fontScale="62500" lnSpcReduction="20000"/>
          </a:bodyPr>
          <a:lstStyle/>
          <a:p>
            <a:r>
              <a:rPr lang="tr-TR" dirty="0">
                <a:ea typeface="Calibri"/>
                <a:cs typeface="Times New Roman"/>
              </a:rPr>
              <a:t>A</a:t>
            </a:r>
            <a:r>
              <a:rPr lang="tr-TR" dirty="0" smtClean="0">
                <a:ea typeface="Calibri"/>
                <a:cs typeface="Times New Roman"/>
              </a:rPr>
              <a:t>ltını </a:t>
            </a:r>
            <a:r>
              <a:rPr lang="tr-TR" dirty="0">
                <a:ea typeface="Calibri"/>
                <a:cs typeface="Times New Roman"/>
              </a:rPr>
              <a:t>ıslatma ve dışkı </a:t>
            </a:r>
            <a:r>
              <a:rPr lang="tr-TR" dirty="0" smtClean="0">
                <a:ea typeface="Calibri"/>
                <a:cs typeface="Times New Roman"/>
              </a:rPr>
              <a:t>kaçırma</a:t>
            </a:r>
          </a:p>
          <a:p>
            <a:r>
              <a:rPr lang="tr-TR" dirty="0">
                <a:ea typeface="Calibri"/>
                <a:cs typeface="Times New Roman"/>
              </a:rPr>
              <a:t>P</a:t>
            </a:r>
            <a:r>
              <a:rPr lang="tr-TR" dirty="0" smtClean="0">
                <a:ea typeface="Calibri"/>
                <a:cs typeface="Times New Roman"/>
              </a:rPr>
              <a:t>sikolojik </a:t>
            </a:r>
            <a:r>
              <a:rPr lang="tr-TR" dirty="0">
                <a:ea typeface="Calibri"/>
                <a:cs typeface="Times New Roman"/>
              </a:rPr>
              <a:t>kökenli </a:t>
            </a:r>
            <a:r>
              <a:rPr lang="tr-TR" dirty="0" smtClean="0">
                <a:ea typeface="Calibri"/>
                <a:cs typeface="Times New Roman"/>
              </a:rPr>
              <a:t>kekemelik</a:t>
            </a:r>
          </a:p>
          <a:p>
            <a:r>
              <a:rPr lang="tr-TR" dirty="0" smtClean="0">
                <a:ea typeface="Calibri"/>
                <a:cs typeface="Times New Roman"/>
              </a:rPr>
              <a:t>Parmak emme</a:t>
            </a:r>
          </a:p>
          <a:p>
            <a:r>
              <a:rPr lang="tr-TR" dirty="0">
                <a:ea typeface="Calibri"/>
                <a:cs typeface="Times New Roman"/>
              </a:rPr>
              <a:t>T</a:t>
            </a:r>
            <a:r>
              <a:rPr lang="tr-TR" dirty="0" smtClean="0">
                <a:ea typeface="Calibri"/>
                <a:cs typeface="Times New Roman"/>
              </a:rPr>
              <a:t>ırnak yeme</a:t>
            </a:r>
          </a:p>
          <a:p>
            <a:r>
              <a:rPr lang="tr-TR" dirty="0">
                <a:ea typeface="Calibri"/>
                <a:cs typeface="Times New Roman"/>
              </a:rPr>
              <a:t>K</a:t>
            </a:r>
            <a:r>
              <a:rPr lang="tr-TR" dirty="0" smtClean="0">
                <a:ea typeface="Calibri"/>
                <a:cs typeface="Times New Roman"/>
              </a:rPr>
              <a:t>arşıt gelme</a:t>
            </a:r>
          </a:p>
          <a:p>
            <a:r>
              <a:rPr lang="tr-TR" dirty="0">
                <a:ea typeface="Calibri"/>
                <a:cs typeface="Times New Roman"/>
              </a:rPr>
              <a:t>F</a:t>
            </a:r>
            <a:r>
              <a:rPr lang="tr-TR" dirty="0" smtClean="0">
                <a:ea typeface="Calibri"/>
                <a:cs typeface="Times New Roman"/>
              </a:rPr>
              <a:t>obiler </a:t>
            </a:r>
            <a:r>
              <a:rPr lang="tr-TR" dirty="0">
                <a:ea typeface="Calibri"/>
                <a:cs typeface="Times New Roman"/>
              </a:rPr>
              <a:t>ve </a:t>
            </a:r>
            <a:r>
              <a:rPr lang="tr-TR" dirty="0" smtClean="0">
                <a:ea typeface="Calibri"/>
                <a:cs typeface="Times New Roman"/>
              </a:rPr>
              <a:t>korkular</a:t>
            </a:r>
          </a:p>
          <a:p>
            <a:r>
              <a:rPr lang="tr-TR" dirty="0" smtClean="0">
                <a:ea typeface="Calibri"/>
                <a:cs typeface="Times New Roman"/>
              </a:rPr>
              <a:t>Yeme </a:t>
            </a:r>
            <a:r>
              <a:rPr lang="tr-TR" dirty="0">
                <a:ea typeface="Calibri"/>
                <a:cs typeface="Times New Roman"/>
              </a:rPr>
              <a:t>bozuklukları ve </a:t>
            </a:r>
            <a:r>
              <a:rPr lang="tr-TR" dirty="0" smtClean="0">
                <a:ea typeface="Calibri"/>
                <a:cs typeface="Times New Roman"/>
              </a:rPr>
              <a:t>iştahsızlık</a:t>
            </a:r>
          </a:p>
          <a:p>
            <a:r>
              <a:rPr lang="tr-TR" dirty="0">
                <a:ea typeface="Calibri"/>
                <a:cs typeface="Times New Roman"/>
              </a:rPr>
              <a:t>U</a:t>
            </a:r>
            <a:r>
              <a:rPr lang="tr-TR" dirty="0" smtClean="0">
                <a:ea typeface="Calibri"/>
                <a:cs typeface="Times New Roman"/>
              </a:rPr>
              <a:t>yku bozuklukları</a:t>
            </a:r>
          </a:p>
          <a:p>
            <a:r>
              <a:rPr lang="tr-TR" dirty="0" smtClean="0">
                <a:ea typeface="Calibri"/>
                <a:cs typeface="Times New Roman"/>
              </a:rPr>
              <a:t>Mastürbasyon</a:t>
            </a:r>
          </a:p>
          <a:p>
            <a:r>
              <a:rPr lang="tr-TR" dirty="0">
                <a:ea typeface="Calibri"/>
                <a:cs typeface="Times New Roman"/>
              </a:rPr>
              <a:t>İ</a:t>
            </a:r>
            <a:r>
              <a:rPr lang="tr-TR" dirty="0" smtClean="0">
                <a:ea typeface="Calibri"/>
                <a:cs typeface="Times New Roman"/>
              </a:rPr>
              <a:t>çe kapanıklık</a:t>
            </a:r>
          </a:p>
          <a:p>
            <a:r>
              <a:rPr lang="tr-TR" dirty="0" smtClean="0">
                <a:ea typeface="Calibri"/>
                <a:cs typeface="Times New Roman"/>
              </a:rPr>
              <a:t>Çalma</a:t>
            </a:r>
          </a:p>
          <a:p>
            <a:r>
              <a:rPr lang="tr-TR" dirty="0">
                <a:ea typeface="Calibri"/>
                <a:cs typeface="Times New Roman"/>
              </a:rPr>
              <a:t>Y</a:t>
            </a:r>
            <a:r>
              <a:rPr lang="tr-TR" dirty="0" smtClean="0">
                <a:ea typeface="Calibri"/>
                <a:cs typeface="Times New Roman"/>
              </a:rPr>
              <a:t>alan </a:t>
            </a:r>
            <a:r>
              <a:rPr lang="tr-TR" dirty="0" smtClean="0">
                <a:ea typeface="Calibri"/>
                <a:cs typeface="Times New Roman"/>
              </a:rPr>
              <a:t>söyleme</a:t>
            </a:r>
          </a:p>
          <a:p>
            <a:r>
              <a:rPr lang="tr-TR" dirty="0" smtClean="0">
                <a:ea typeface="Calibri"/>
                <a:cs typeface="Times New Roman"/>
              </a:rPr>
              <a:t>Aşırı </a:t>
            </a:r>
            <a:r>
              <a:rPr lang="tr-TR" dirty="0" smtClean="0">
                <a:ea typeface="Calibri"/>
                <a:cs typeface="Times New Roman"/>
              </a:rPr>
              <a:t>hareketlilik</a:t>
            </a:r>
          </a:p>
          <a:p>
            <a:r>
              <a:rPr lang="tr-TR" dirty="0" smtClean="0">
                <a:ea typeface="Calibri"/>
                <a:cs typeface="Times New Roman"/>
              </a:rPr>
              <a:t>Saldırganlık</a:t>
            </a:r>
          </a:p>
          <a:p>
            <a:r>
              <a:rPr lang="tr-TR" dirty="0">
                <a:ea typeface="Calibri"/>
                <a:cs typeface="Times New Roman"/>
              </a:rPr>
              <a:t>S</a:t>
            </a:r>
            <a:r>
              <a:rPr lang="tr-TR" dirty="0" smtClean="0">
                <a:ea typeface="Calibri"/>
                <a:cs typeface="Times New Roman"/>
              </a:rPr>
              <a:t>aç yolma</a:t>
            </a:r>
          </a:p>
          <a:p>
            <a:r>
              <a:rPr lang="tr-TR" dirty="0" smtClean="0">
                <a:ea typeface="Calibri"/>
                <a:cs typeface="Times New Roman"/>
              </a:rPr>
              <a:t>Uyurgezerlik</a:t>
            </a:r>
          </a:p>
          <a:p>
            <a:r>
              <a:rPr lang="tr-TR" dirty="0">
                <a:ea typeface="Calibri"/>
                <a:cs typeface="Times New Roman"/>
              </a:rPr>
              <a:t>B</a:t>
            </a:r>
            <a:r>
              <a:rPr lang="tr-TR" dirty="0" smtClean="0">
                <a:ea typeface="Calibri"/>
                <a:cs typeface="Times New Roman"/>
              </a:rPr>
              <a:t>ağımlılık </a:t>
            </a:r>
            <a:r>
              <a:rPr lang="tr-TR" dirty="0">
                <a:ea typeface="Calibri"/>
                <a:cs typeface="Times New Roman"/>
              </a:rPr>
              <a:t>ve aşırı </a:t>
            </a:r>
            <a:r>
              <a:rPr lang="tr-TR" dirty="0" smtClean="0">
                <a:ea typeface="Calibri"/>
                <a:cs typeface="Times New Roman"/>
              </a:rPr>
              <a:t>inatçılık</a:t>
            </a:r>
            <a:endParaRPr lang="tr-TR" dirty="0">
              <a:ea typeface="Calibri"/>
              <a:cs typeface="Times New Roman"/>
            </a:endParaRPr>
          </a:p>
        </p:txBody>
      </p:sp>
      <p:sp>
        <p:nvSpPr>
          <p:cNvPr id="4" name="Slayt Numarası Yer Tutucusu 3"/>
          <p:cNvSpPr>
            <a:spLocks noGrp="1"/>
          </p:cNvSpPr>
          <p:nvPr>
            <p:ph type="sldNum" sz="quarter" idx="12"/>
          </p:nvPr>
        </p:nvSpPr>
        <p:spPr/>
        <p:txBody>
          <a:bodyPr/>
          <a:lstStyle/>
          <a:p>
            <a:fld id="{F302176B-0E47-46AC-8F43-DAB4B8A37D06}" type="slidenum">
              <a:rPr lang="tr-TR" smtClean="0"/>
              <a:t>12</a:t>
            </a:fld>
            <a:endParaRPr lang="tr-TR"/>
          </a:p>
        </p:txBody>
      </p:sp>
    </p:spTree>
    <p:extLst>
      <p:ext uri="{BB962C8B-B14F-4D97-AF65-F5344CB8AC3E}">
        <p14:creationId xmlns:p14="http://schemas.microsoft.com/office/powerpoint/2010/main" val="28032139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2700" b="1" dirty="0">
                <a:solidFill>
                  <a:srgbClr val="FF0000"/>
                </a:solidFill>
                <a:ea typeface="Calibri"/>
                <a:cs typeface="Times New Roman"/>
              </a:rPr>
              <a:t>Ruhsal belirtiler, tek başlarına çocuğun uyumsuz ve dengesiz olduğunu göstermezler. Uyumsuz davranış gösteren çocuklarda genel olarak ve sık sık şu davranışlar gözlenir</a:t>
            </a:r>
            <a:r>
              <a:rPr lang="tr-TR" sz="2700" b="1" dirty="0" smtClean="0">
                <a:solidFill>
                  <a:srgbClr val="FF0000"/>
                </a:solidFill>
                <a:ea typeface="Calibri"/>
                <a:cs typeface="Times New Roman"/>
              </a:rPr>
              <a:t>;</a:t>
            </a:r>
            <a:endParaRPr lang="tr-TR" b="1" dirty="0">
              <a:solidFill>
                <a:srgbClr val="FF0000"/>
              </a:solidFill>
            </a:endParaRPr>
          </a:p>
        </p:txBody>
      </p:sp>
      <p:sp>
        <p:nvSpPr>
          <p:cNvPr id="3" name="İçerik Yer Tutucusu 2"/>
          <p:cNvSpPr>
            <a:spLocks noGrp="1"/>
          </p:cNvSpPr>
          <p:nvPr>
            <p:ph idx="1"/>
          </p:nvPr>
        </p:nvSpPr>
        <p:spPr>
          <a:xfrm>
            <a:off x="457200" y="1412776"/>
            <a:ext cx="8229600" cy="5112568"/>
          </a:xfrm>
        </p:spPr>
        <p:txBody>
          <a:bodyPr>
            <a:noAutofit/>
          </a:bodyPr>
          <a:lstStyle/>
          <a:p>
            <a:r>
              <a:rPr lang="tr-TR" sz="2300" b="1" dirty="0"/>
              <a:t>Sinirlidirler, huysuz ve rahatsızdırlar.</a:t>
            </a:r>
          </a:p>
          <a:p>
            <a:r>
              <a:rPr lang="tr-TR" sz="2300" b="1" dirty="0"/>
              <a:t>Tırnak yeme, parmak emme gibi davranışlar </a:t>
            </a:r>
            <a:r>
              <a:rPr lang="tr-TR" sz="2300" b="1" dirty="0" smtClean="0"/>
              <a:t>gösterirler.</a:t>
            </a:r>
            <a:endParaRPr lang="tr-TR" sz="2300" b="1" dirty="0"/>
          </a:p>
          <a:p>
            <a:r>
              <a:rPr lang="tr-TR" sz="2300" b="1" dirty="0"/>
              <a:t>Zorbalık yaparlar.</a:t>
            </a:r>
          </a:p>
          <a:p>
            <a:r>
              <a:rPr lang="tr-TR" sz="2300" b="1" dirty="0"/>
              <a:t>Otoriteye </a:t>
            </a:r>
            <a:r>
              <a:rPr lang="tr-TR" sz="2300" b="1" dirty="0" smtClean="0"/>
              <a:t>direnirler.</a:t>
            </a:r>
            <a:endParaRPr lang="tr-TR" sz="2300" b="1" dirty="0"/>
          </a:p>
          <a:p>
            <a:r>
              <a:rPr lang="tr-TR" sz="2300" b="1" dirty="0"/>
              <a:t>Devamlı gerilim içindedirler.</a:t>
            </a:r>
          </a:p>
          <a:p>
            <a:r>
              <a:rPr lang="tr-TR" sz="2300" b="1" dirty="0"/>
              <a:t>Yalan </a:t>
            </a:r>
            <a:r>
              <a:rPr lang="tr-TR" sz="2300" b="1" dirty="0" smtClean="0"/>
              <a:t>söylerler.</a:t>
            </a:r>
            <a:endParaRPr lang="tr-TR" sz="2300" b="1" dirty="0"/>
          </a:p>
          <a:p>
            <a:r>
              <a:rPr lang="tr-TR" sz="2300" b="1" dirty="0"/>
              <a:t>Çalma davranışı </a:t>
            </a:r>
            <a:r>
              <a:rPr lang="tr-TR" sz="2300" b="1" dirty="0" smtClean="0"/>
              <a:t>gösterirler.</a:t>
            </a:r>
            <a:endParaRPr lang="tr-TR" sz="2300" b="1" dirty="0"/>
          </a:p>
          <a:p>
            <a:r>
              <a:rPr lang="tr-TR" sz="2300" b="1" dirty="0"/>
              <a:t>Motivasyonları sınırlıdır.</a:t>
            </a:r>
          </a:p>
          <a:p>
            <a:r>
              <a:rPr lang="tr-TR" sz="2300" b="1" dirty="0"/>
              <a:t>Okul devamsızlıkları ve evden kaçma vardır.</a:t>
            </a:r>
          </a:p>
          <a:p>
            <a:r>
              <a:rPr lang="tr-TR" sz="2300" b="1" dirty="0"/>
              <a:t>Enerjilerini belli bir alanda toplayamazlar.</a:t>
            </a:r>
          </a:p>
          <a:p>
            <a:r>
              <a:rPr lang="tr-TR" sz="2300" b="1" dirty="0"/>
              <a:t>Utangaç, korkak, endişeli ve şüphecidirler.</a:t>
            </a:r>
          </a:p>
          <a:p>
            <a:r>
              <a:rPr lang="tr-TR" sz="2300" b="1" dirty="0"/>
              <a:t>Son derece sakin olabilirler</a:t>
            </a:r>
            <a:r>
              <a:rPr lang="tr-TR" sz="2300" b="1" dirty="0" smtClean="0"/>
              <a:t>.</a:t>
            </a:r>
            <a:endParaRPr lang="tr-TR" sz="2300" b="1"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13</a:t>
            </a:fld>
            <a:endParaRPr lang="tr-TR"/>
          </a:p>
        </p:txBody>
      </p:sp>
    </p:spTree>
    <p:extLst>
      <p:ext uri="{BB962C8B-B14F-4D97-AF65-F5344CB8AC3E}">
        <p14:creationId xmlns:p14="http://schemas.microsoft.com/office/powerpoint/2010/main" val="36764550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600" b="1" dirty="0">
                <a:solidFill>
                  <a:srgbClr val="FF0000"/>
                </a:solidFill>
              </a:rPr>
              <a:t>Davranış Bozukluklarının Çocuk İçin </a:t>
            </a:r>
            <a:r>
              <a:rPr lang="tr-TR" sz="3600" b="1" dirty="0" smtClean="0">
                <a:solidFill>
                  <a:srgbClr val="FF0000"/>
                </a:solidFill>
              </a:rPr>
              <a:t>Amacı, Ortaya </a:t>
            </a:r>
            <a:r>
              <a:rPr lang="tr-TR" sz="3600" b="1" dirty="0">
                <a:solidFill>
                  <a:srgbClr val="FF0000"/>
                </a:solidFill>
              </a:rPr>
              <a:t>Çıkma </a:t>
            </a:r>
            <a:r>
              <a:rPr lang="tr-TR" sz="3600" b="1" dirty="0" smtClean="0">
                <a:solidFill>
                  <a:srgbClr val="FF0000"/>
                </a:solidFill>
              </a:rPr>
              <a:t>ve </a:t>
            </a:r>
            <a:r>
              <a:rPr lang="tr-TR" sz="3600" b="1" dirty="0">
                <a:solidFill>
                  <a:srgbClr val="FF0000"/>
                </a:solidFill>
              </a:rPr>
              <a:t>Sürdürülme </a:t>
            </a:r>
            <a:r>
              <a:rPr lang="tr-TR" sz="3600" b="1" dirty="0" smtClean="0">
                <a:solidFill>
                  <a:srgbClr val="FF0000"/>
                </a:solidFill>
              </a:rPr>
              <a:t>Nedenleri</a:t>
            </a:r>
            <a:endParaRPr lang="tr-TR" dirty="0">
              <a:solidFill>
                <a:srgbClr val="FF0000"/>
              </a:solidFill>
            </a:endParaRPr>
          </a:p>
        </p:txBody>
      </p:sp>
      <p:sp>
        <p:nvSpPr>
          <p:cNvPr id="3" name="İçerik Yer Tutucusu 2"/>
          <p:cNvSpPr>
            <a:spLocks noGrp="1"/>
          </p:cNvSpPr>
          <p:nvPr>
            <p:ph idx="1"/>
          </p:nvPr>
        </p:nvSpPr>
        <p:spPr>
          <a:xfrm>
            <a:off x="457200" y="1412776"/>
            <a:ext cx="8229600" cy="4968552"/>
          </a:xfrm>
        </p:spPr>
        <p:txBody>
          <a:bodyPr>
            <a:noAutofit/>
          </a:bodyPr>
          <a:lstStyle/>
          <a:p>
            <a:pPr algn="just" fontAlgn="base"/>
            <a:r>
              <a:rPr lang="tr-TR" sz="2800" b="1" dirty="0" smtClean="0"/>
              <a:t>Çocuklardaki </a:t>
            </a:r>
            <a:r>
              <a:rPr lang="tr-TR" sz="2800" b="1" dirty="0"/>
              <a:t>davranış bozukluklarına doğrudan </a:t>
            </a:r>
            <a:r>
              <a:rPr lang="tr-TR" sz="2800" b="1" dirty="0" smtClean="0"/>
              <a:t>anne babalar </a:t>
            </a:r>
            <a:r>
              <a:rPr lang="tr-TR" sz="2800" b="1" dirty="0"/>
              <a:t>neden olmasalar da, onların davranışlarını cesaretlendirmiş ya da güçlendirmiş </a:t>
            </a:r>
            <a:r>
              <a:rPr lang="tr-TR" sz="2800" b="1" dirty="0" smtClean="0"/>
              <a:t>olabilmektedirler.</a:t>
            </a:r>
          </a:p>
          <a:p>
            <a:pPr algn="just" fontAlgn="base"/>
            <a:r>
              <a:rPr lang="tr-TR" sz="2800" b="1" dirty="0" smtClean="0"/>
              <a:t>Gerçekte </a:t>
            </a:r>
            <a:r>
              <a:rPr lang="tr-TR" sz="2800" b="1" dirty="0"/>
              <a:t>umutsuzluğa kapılan, kendini işe yaramaz gören, ilgi, sevgi ve güven ihtiyacı duyan çocuklar sıklıkla davranış bozukluğu geliştirebilmektedirler.</a:t>
            </a:r>
          </a:p>
          <a:p>
            <a:pPr algn="just" fontAlgn="base"/>
            <a:r>
              <a:rPr lang="tr-TR" sz="2800" b="1" dirty="0" smtClean="0"/>
              <a:t>Uzmanlar, davranış </a:t>
            </a:r>
            <a:r>
              <a:rPr lang="tr-TR" sz="2800" b="1" dirty="0"/>
              <a:t>bozukluğunun çocuğa belli kazançlar sağladığını ileri </a:t>
            </a:r>
            <a:r>
              <a:rPr lang="tr-TR" sz="2800" b="1" dirty="0" smtClean="0"/>
              <a:t>sürer. Davranış </a:t>
            </a:r>
            <a:r>
              <a:rPr lang="tr-TR" sz="2800" b="1" dirty="0"/>
              <a:t>bozukluğu bir amaç taşıyorsa bunun sonuçlarını inceleyerek nedenini anlamak </a:t>
            </a:r>
            <a:r>
              <a:rPr lang="tr-TR" sz="2800" b="1" dirty="0" smtClean="0"/>
              <a:t>mümkündür.</a:t>
            </a:r>
            <a:endParaRPr lang="tr-TR" sz="2800" b="1"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14</a:t>
            </a:fld>
            <a:endParaRPr lang="tr-TR"/>
          </a:p>
        </p:txBody>
      </p:sp>
    </p:spTree>
    <p:extLst>
      <p:ext uri="{BB962C8B-B14F-4D97-AF65-F5344CB8AC3E}">
        <p14:creationId xmlns:p14="http://schemas.microsoft.com/office/powerpoint/2010/main" val="36448276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78098"/>
          </a:xfrm>
        </p:spPr>
        <p:txBody>
          <a:bodyPr>
            <a:noAutofit/>
          </a:bodyPr>
          <a:lstStyle/>
          <a:p>
            <a:r>
              <a:rPr lang="tr-TR" sz="2800" b="1" dirty="0">
                <a:solidFill>
                  <a:srgbClr val="FF0000"/>
                </a:solidFill>
                <a:ea typeface="Calibri"/>
                <a:cs typeface="Times New Roman"/>
              </a:rPr>
              <a:t>Genel Olarak Davranış Bozukluklarının </a:t>
            </a:r>
            <a:r>
              <a:rPr lang="tr-TR" sz="2800" b="1" dirty="0" smtClean="0">
                <a:solidFill>
                  <a:srgbClr val="FF0000"/>
                </a:solidFill>
                <a:ea typeface="Calibri"/>
                <a:cs typeface="Times New Roman"/>
              </a:rPr>
              <a:t>Nedenleri</a:t>
            </a:r>
            <a:endParaRPr lang="tr-TR" sz="2800" b="1" dirty="0">
              <a:solidFill>
                <a:srgbClr val="FF0000"/>
              </a:solidFill>
            </a:endParaRPr>
          </a:p>
        </p:txBody>
      </p:sp>
      <p:sp>
        <p:nvSpPr>
          <p:cNvPr id="3" name="İçerik Yer Tutucusu 2"/>
          <p:cNvSpPr>
            <a:spLocks noGrp="1"/>
          </p:cNvSpPr>
          <p:nvPr>
            <p:ph idx="1"/>
          </p:nvPr>
        </p:nvSpPr>
        <p:spPr>
          <a:xfrm>
            <a:off x="457200" y="1052736"/>
            <a:ext cx="8229600" cy="5256584"/>
          </a:xfrm>
        </p:spPr>
        <p:txBody>
          <a:bodyPr>
            <a:normAutofit fontScale="85000" lnSpcReduction="20000"/>
          </a:bodyPr>
          <a:lstStyle/>
          <a:p>
            <a:pPr algn="just"/>
            <a:r>
              <a:rPr lang="tr-TR" b="1" dirty="0" smtClean="0">
                <a:solidFill>
                  <a:srgbClr val="002060"/>
                </a:solidFill>
                <a:ea typeface="Calibri"/>
                <a:cs typeface="Times New Roman"/>
              </a:rPr>
              <a:t>Dikkat </a:t>
            </a:r>
            <a:r>
              <a:rPr lang="tr-TR" b="1" dirty="0">
                <a:solidFill>
                  <a:srgbClr val="002060"/>
                </a:solidFill>
                <a:ea typeface="Calibri"/>
                <a:cs typeface="Times New Roman"/>
              </a:rPr>
              <a:t>Ç</a:t>
            </a:r>
            <a:r>
              <a:rPr lang="tr-TR" b="1" dirty="0" smtClean="0">
                <a:solidFill>
                  <a:srgbClr val="002060"/>
                </a:solidFill>
                <a:ea typeface="Calibri"/>
                <a:cs typeface="Times New Roman"/>
              </a:rPr>
              <a:t>ekmek</a:t>
            </a:r>
            <a:r>
              <a:rPr lang="tr-TR" b="1" dirty="0">
                <a:solidFill>
                  <a:srgbClr val="002060"/>
                </a:solidFill>
                <a:ea typeface="Calibri"/>
                <a:cs typeface="Times New Roman"/>
              </a:rPr>
              <a:t>:</a:t>
            </a:r>
            <a:r>
              <a:rPr lang="tr-TR" dirty="0">
                <a:ea typeface="Calibri"/>
                <a:cs typeface="Calibri"/>
              </a:rPr>
              <a:t> </a:t>
            </a:r>
            <a:r>
              <a:rPr lang="tr-TR" dirty="0">
                <a:ea typeface="Calibri"/>
                <a:cs typeface="Times New Roman"/>
              </a:rPr>
              <a:t>Çocuğa gerekli ilgi ve sevgi gösterilmediği takdirde ya da yeterli kaliteli zaman ayrılmadığında dikkat çekmek için davranış bozukluklarına </a:t>
            </a:r>
            <a:r>
              <a:rPr lang="tr-TR" dirty="0" smtClean="0">
                <a:ea typeface="Calibri"/>
                <a:cs typeface="Times New Roman"/>
              </a:rPr>
              <a:t>yönelebilir.</a:t>
            </a:r>
          </a:p>
          <a:p>
            <a:pPr algn="just"/>
            <a:endParaRPr lang="tr-TR" dirty="0">
              <a:cs typeface="Times New Roman"/>
            </a:endParaRPr>
          </a:p>
          <a:p>
            <a:pPr algn="just"/>
            <a:r>
              <a:rPr lang="tr-TR" b="1" i="1" dirty="0" smtClean="0"/>
              <a:t>Önce </a:t>
            </a:r>
            <a:r>
              <a:rPr lang="tr-TR" b="1" i="1" dirty="0"/>
              <a:t>dikkati olumlu bir biçimde çekmeyi deneyen çocuk, bu şekilde başarılı olamazsa, "reklamın iyisi-kötüsü yoktur" mantığı ile uygun olmayan yollara başvurur. Ancak bu biçimde dikkat çekerek varlığını ortaya </a:t>
            </a:r>
            <a:r>
              <a:rPr lang="tr-TR" b="1" i="1" dirty="0" smtClean="0"/>
              <a:t>koyacağını </a:t>
            </a:r>
            <a:r>
              <a:rPr lang="tr-TR" b="1" i="1" dirty="0"/>
              <a:t>gören çocuk, bu şekilde dikkat edilen çocuk olduğuna bir de inanç geliştirirse, görmezlikten gelinmektense, olumsuz da olsa dikkat çekmeyi tercih edecektir ve bozuk davranışı sürdürecektir</a:t>
            </a:r>
            <a:r>
              <a:rPr lang="tr-TR" b="1" i="1" dirty="0" smtClean="0"/>
              <a:t>.</a:t>
            </a:r>
            <a:endParaRPr lang="tr-TR" b="1" i="1"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15</a:t>
            </a:fld>
            <a:endParaRPr lang="tr-TR"/>
          </a:p>
        </p:txBody>
      </p:sp>
    </p:spTree>
    <p:extLst>
      <p:ext uri="{BB962C8B-B14F-4D97-AF65-F5344CB8AC3E}">
        <p14:creationId xmlns:p14="http://schemas.microsoft.com/office/powerpoint/2010/main" val="13690108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6192688"/>
          </a:xfrm>
        </p:spPr>
        <p:txBody>
          <a:bodyPr>
            <a:noAutofit/>
          </a:bodyPr>
          <a:lstStyle/>
          <a:p>
            <a:pPr algn="just"/>
            <a:r>
              <a:rPr lang="tr-TR" sz="2800" b="1" dirty="0" smtClean="0">
                <a:solidFill>
                  <a:srgbClr val="002060"/>
                </a:solidFill>
                <a:ea typeface="Calibri"/>
                <a:cs typeface="Times New Roman"/>
              </a:rPr>
              <a:t>Ebeveyne Karşı Güç Kazanma İsteği: </a:t>
            </a:r>
            <a:r>
              <a:rPr lang="tr-TR" sz="2800" dirty="0" smtClean="0">
                <a:ea typeface="Calibri"/>
                <a:cs typeface="Times New Roman"/>
              </a:rPr>
              <a:t>Çocuk anne ve babasına kimin patron olduğunu göstermek ve üstün çıkmak ister.</a:t>
            </a:r>
          </a:p>
          <a:p>
            <a:pPr algn="just"/>
            <a:r>
              <a:rPr lang="tr-TR" sz="2800" dirty="0" smtClean="0"/>
              <a:t>Ancak </a:t>
            </a:r>
            <a:r>
              <a:rPr lang="tr-TR" sz="2800" dirty="0"/>
              <a:t>lider olunca önemli biri olacağı hissine kapılan çocuk güç kazanma peşinde koşar, "kimse beni bir şey yapmaya zorlayamaz!" şeklindeki düşüncesiyle hükmetmeyi, kendi istediklerini yapmayı </a:t>
            </a:r>
            <a:r>
              <a:rPr lang="tr-TR" sz="2800" dirty="0" smtClean="0"/>
              <a:t>tasarlar.</a:t>
            </a:r>
          </a:p>
          <a:p>
            <a:pPr algn="just"/>
            <a:r>
              <a:rPr lang="tr-TR" sz="2800" dirty="0" smtClean="0"/>
              <a:t>Çocuğun </a:t>
            </a:r>
            <a:r>
              <a:rPr lang="tr-TR" sz="2800" dirty="0"/>
              <a:t>güç edinme isteğine, </a:t>
            </a:r>
            <a:r>
              <a:rPr lang="tr-TR" sz="2800" dirty="0" smtClean="0"/>
              <a:t>aynı şekilde güç </a:t>
            </a:r>
            <a:r>
              <a:rPr lang="tr-TR" sz="2800" dirty="0"/>
              <a:t>taktikleriyle karşı koymak onun bu duygularını daha da güçlendirecektir. Sonuç olarak güç peşindeki çocuk istenmeyen davranışını sürdürür ya da geçici olarak susar ama daha sonra yeniden başlar, hem de daha şiddetle ve hatta eğer bu güç </a:t>
            </a:r>
            <a:r>
              <a:rPr lang="tr-TR" sz="2800" dirty="0" smtClean="0"/>
              <a:t>savaşı </a:t>
            </a:r>
            <a:r>
              <a:rPr lang="tr-TR" sz="2800" dirty="0"/>
              <a:t>sürerse çocuk intikam almaya yönelir</a:t>
            </a:r>
            <a:r>
              <a:rPr lang="tr-TR" sz="2800" dirty="0" smtClean="0"/>
              <a:t>.</a:t>
            </a:r>
            <a:endParaRPr lang="tr-TR" sz="2800" dirty="0"/>
          </a:p>
        </p:txBody>
      </p:sp>
      <p:sp>
        <p:nvSpPr>
          <p:cNvPr id="2" name="Slayt Numarası Yer Tutucusu 1"/>
          <p:cNvSpPr>
            <a:spLocks noGrp="1"/>
          </p:cNvSpPr>
          <p:nvPr>
            <p:ph type="sldNum" sz="quarter" idx="12"/>
          </p:nvPr>
        </p:nvSpPr>
        <p:spPr/>
        <p:txBody>
          <a:bodyPr/>
          <a:lstStyle/>
          <a:p>
            <a:fld id="{F302176B-0E47-46AC-8F43-DAB4B8A37D06}" type="slidenum">
              <a:rPr lang="tr-TR" smtClean="0"/>
              <a:t>16</a:t>
            </a:fld>
            <a:endParaRPr lang="tr-TR"/>
          </a:p>
        </p:txBody>
      </p:sp>
    </p:spTree>
    <p:extLst>
      <p:ext uri="{BB962C8B-B14F-4D97-AF65-F5344CB8AC3E}">
        <p14:creationId xmlns:p14="http://schemas.microsoft.com/office/powerpoint/2010/main" val="29700816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32656"/>
            <a:ext cx="8229600" cy="6192688"/>
          </a:xfrm>
        </p:spPr>
        <p:txBody>
          <a:bodyPr>
            <a:normAutofit fontScale="85000" lnSpcReduction="20000"/>
          </a:bodyPr>
          <a:lstStyle/>
          <a:p>
            <a:pPr algn="just"/>
            <a:r>
              <a:rPr lang="tr-TR" b="1" dirty="0" smtClean="0">
                <a:solidFill>
                  <a:srgbClr val="002060"/>
                </a:solidFill>
                <a:ea typeface="Calibri"/>
                <a:cs typeface="Times New Roman"/>
              </a:rPr>
              <a:t>İntikam Alma İsteği:</a:t>
            </a:r>
            <a:r>
              <a:rPr lang="tr-TR" b="1" dirty="0">
                <a:ea typeface="Calibri"/>
                <a:cs typeface="Calibri"/>
              </a:rPr>
              <a:t> </a:t>
            </a:r>
            <a:r>
              <a:rPr lang="tr-TR" dirty="0">
                <a:ea typeface="Calibri"/>
                <a:cs typeface="Times New Roman"/>
              </a:rPr>
              <a:t>Özellikle dayak yiyen, sevgi verilmeyen, ilgi gösterilmeyen çocuk anne babasından intikam almak ister. Aşırı otoriter, katı disiplin ve baskıcı tutum ana babaya karşı öfke ve nefret duygularının gelişmesine ve buna paralel olarak başkaldırıcı bir birey oluşmasına neden </a:t>
            </a:r>
            <a:r>
              <a:rPr lang="tr-TR" dirty="0" smtClean="0">
                <a:ea typeface="Calibri"/>
                <a:cs typeface="Times New Roman"/>
              </a:rPr>
              <a:t>olur.</a:t>
            </a:r>
            <a:endParaRPr lang="tr-TR" dirty="0"/>
          </a:p>
          <a:p>
            <a:pPr algn="just"/>
            <a:r>
              <a:rPr lang="tr-TR" u="sng" dirty="0" smtClean="0"/>
              <a:t>Anne-babalar</a:t>
            </a:r>
            <a:r>
              <a:rPr lang="tr-TR" u="sng" dirty="0"/>
              <a:t>, çocuklarının intikam duygularının onların umutsuzluklarından kaynaklandığını bilmelidir.</a:t>
            </a:r>
            <a:r>
              <a:rPr lang="tr-TR" dirty="0"/>
              <a:t> Onlara yardım edebilmenin ilk şartı, anne-babanın </a:t>
            </a:r>
            <a:r>
              <a:rPr lang="tr-TR" b="1" dirty="0">
                <a:solidFill>
                  <a:srgbClr val="FF0000"/>
                </a:solidFill>
              </a:rPr>
              <a:t>misilleme </a:t>
            </a:r>
            <a:r>
              <a:rPr lang="tr-TR" dirty="0"/>
              <a:t>duygusundan vazgeçmesidir. Ne kadar zorlansalar da çocukla ilişkilerini geliştirmeli, bunu yaparken de sakin ve iyi niyetli olmaya özen göstermelidirler. İntikam peşindeki çocuk kendisinin sevimsiz olduğuna inanmıştır. Ancak başkasının canını acıttığında önem kazandığını sanır. Zalim ve sevimsiz biri olarak tanınmayı ister. İntikam peşindeki çocuğun ailesi kendini incinmiş hisseder ve misillemeye girişirse çocuk davranışını şiddetlendirir ya da başka bir silah keşfeder</a:t>
            </a:r>
            <a:r>
              <a:rPr lang="tr-TR" dirty="0" smtClean="0"/>
              <a:t>.</a:t>
            </a:r>
            <a:endParaRPr lang="tr-TR" dirty="0"/>
          </a:p>
        </p:txBody>
      </p:sp>
      <p:sp>
        <p:nvSpPr>
          <p:cNvPr id="2" name="Slayt Numarası Yer Tutucusu 1"/>
          <p:cNvSpPr>
            <a:spLocks noGrp="1"/>
          </p:cNvSpPr>
          <p:nvPr>
            <p:ph type="sldNum" sz="quarter" idx="12"/>
          </p:nvPr>
        </p:nvSpPr>
        <p:spPr/>
        <p:txBody>
          <a:bodyPr/>
          <a:lstStyle/>
          <a:p>
            <a:fld id="{F302176B-0E47-46AC-8F43-DAB4B8A37D06}" type="slidenum">
              <a:rPr lang="tr-TR" smtClean="0"/>
              <a:t>17</a:t>
            </a:fld>
            <a:endParaRPr lang="tr-TR"/>
          </a:p>
        </p:txBody>
      </p:sp>
    </p:spTree>
    <p:extLst>
      <p:ext uri="{BB962C8B-B14F-4D97-AF65-F5344CB8AC3E}">
        <p14:creationId xmlns:p14="http://schemas.microsoft.com/office/powerpoint/2010/main" val="3931000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8229600" cy="6048672"/>
          </a:xfrm>
        </p:spPr>
        <p:txBody>
          <a:bodyPr>
            <a:noAutofit/>
          </a:bodyPr>
          <a:lstStyle/>
          <a:p>
            <a:pPr algn="just"/>
            <a:r>
              <a:rPr lang="tr-TR" sz="2200" b="1" dirty="0" smtClean="0">
                <a:solidFill>
                  <a:srgbClr val="002060"/>
                </a:solidFill>
                <a:ea typeface="Times New Roman"/>
                <a:cs typeface="Times New Roman"/>
              </a:rPr>
              <a:t>Yetersizlik:</a:t>
            </a:r>
            <a:r>
              <a:rPr lang="tr-TR" sz="2200" dirty="0">
                <a:solidFill>
                  <a:srgbClr val="002060"/>
                </a:solidFill>
                <a:ea typeface="Times New Roman"/>
                <a:cs typeface="Calibri"/>
              </a:rPr>
              <a:t> </a:t>
            </a:r>
            <a:r>
              <a:rPr lang="tr-TR" sz="2200" dirty="0" smtClean="0">
                <a:ea typeface="Calibri"/>
                <a:cs typeface="Times New Roman"/>
              </a:rPr>
              <a:t>Çocuğun </a:t>
            </a:r>
            <a:r>
              <a:rPr lang="tr-TR" sz="2200" dirty="0">
                <a:ea typeface="Calibri"/>
                <a:cs typeface="Times New Roman"/>
              </a:rPr>
              <a:t>kendine güvensiz olması davranış bozukluklarına neden olur. Anne babanın aşırı koruyucu, hoşgörülü tutumu, gerektiğinden fazla özen gösterilmesi fazla kontrol anlamına gelir. Sonuçta çocuk diğer kimselere karşı aşırı bağımlı, kendine güveni olmayan, duygusal olarak çabuk kırılan bir kişi olur. Bu durum çocuğun kendi kendisine yetmesine </a:t>
            </a:r>
            <a:r>
              <a:rPr lang="tr-TR" sz="2200" dirty="0" smtClean="0">
                <a:ea typeface="Calibri"/>
                <a:cs typeface="Times New Roman"/>
              </a:rPr>
              <a:t>olanak vermez</a:t>
            </a:r>
            <a:r>
              <a:rPr lang="tr-TR" sz="2200" dirty="0">
                <a:ea typeface="Calibri"/>
                <a:cs typeface="Times New Roman"/>
              </a:rPr>
              <a:t> ve davranış bozukluklarına neden </a:t>
            </a:r>
            <a:r>
              <a:rPr lang="tr-TR" sz="2200" dirty="0" smtClean="0">
                <a:ea typeface="Calibri"/>
                <a:cs typeface="Times New Roman"/>
              </a:rPr>
              <a:t>olur.</a:t>
            </a:r>
          </a:p>
          <a:p>
            <a:pPr algn="just"/>
            <a:r>
              <a:rPr lang="tr-TR" sz="2200" dirty="0" smtClean="0"/>
              <a:t>Yetersizlik </a:t>
            </a:r>
            <a:r>
              <a:rPr lang="tr-TR" sz="2200" dirty="0"/>
              <a:t>ve becerisizlik sergileyen çocuklar gerçekte çok umutsuzdur. Başarıya ulaşamayacaklarına inandıkları halde, büyüklerinin onlardan bir şeyler beklemesi hoşlarına gider. Bunun yanı sıra, anne-baba kendini bir konuda çaresiz hissedip vazgeçmeye ya da tümüyle teslim olmaya kalktığında, bunun tam da çocuğun istediği bir şey </a:t>
            </a:r>
            <a:r>
              <a:rPr lang="tr-TR" sz="2200" dirty="0" smtClean="0"/>
              <a:t>olduğu bilinmelidir.</a:t>
            </a:r>
          </a:p>
          <a:p>
            <a:pPr algn="just"/>
            <a:r>
              <a:rPr lang="tr-TR" sz="2200" b="1" dirty="0" smtClean="0">
                <a:solidFill>
                  <a:srgbClr val="FF0000"/>
                </a:solidFill>
              </a:rPr>
              <a:t>Kendini </a:t>
            </a:r>
            <a:r>
              <a:rPr lang="tr-TR" sz="2200" b="1" dirty="0">
                <a:solidFill>
                  <a:srgbClr val="FF0000"/>
                </a:solidFill>
              </a:rPr>
              <a:t>yetersiz hisseden çocuğa yapılacak en büyük yardım eleştirileri bir yana bırakıp çocuğun iyi yanlarına dikkati yoğunlaştırmaktır. Düzelme belirtileri ne kadar az olursa olsun çocuk yüreklendirilmelidir</a:t>
            </a:r>
            <a:r>
              <a:rPr lang="tr-TR" sz="2200" b="1" dirty="0" smtClean="0">
                <a:solidFill>
                  <a:srgbClr val="FF0000"/>
                </a:solidFill>
              </a:rPr>
              <a:t>.</a:t>
            </a:r>
            <a:endParaRPr lang="tr-TR" sz="2200" b="1" dirty="0">
              <a:solidFill>
                <a:srgbClr val="FF0000"/>
              </a:solidFill>
            </a:endParaRPr>
          </a:p>
        </p:txBody>
      </p:sp>
      <p:sp>
        <p:nvSpPr>
          <p:cNvPr id="2" name="Slayt Numarası Yer Tutucusu 1"/>
          <p:cNvSpPr>
            <a:spLocks noGrp="1"/>
          </p:cNvSpPr>
          <p:nvPr>
            <p:ph type="sldNum" sz="quarter" idx="12"/>
          </p:nvPr>
        </p:nvSpPr>
        <p:spPr/>
        <p:txBody>
          <a:bodyPr/>
          <a:lstStyle/>
          <a:p>
            <a:fld id="{F302176B-0E47-46AC-8F43-DAB4B8A37D06}" type="slidenum">
              <a:rPr lang="tr-TR" smtClean="0"/>
              <a:t>18</a:t>
            </a:fld>
            <a:endParaRPr lang="tr-TR"/>
          </a:p>
        </p:txBody>
      </p:sp>
    </p:spTree>
    <p:extLst>
      <p:ext uri="{BB962C8B-B14F-4D97-AF65-F5344CB8AC3E}">
        <p14:creationId xmlns:p14="http://schemas.microsoft.com/office/powerpoint/2010/main" val="13577000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922114"/>
          </a:xfrm>
        </p:spPr>
        <p:txBody>
          <a:bodyPr>
            <a:noAutofit/>
          </a:bodyPr>
          <a:lstStyle/>
          <a:p>
            <a:r>
              <a:rPr lang="tr-TR" sz="3200" b="1" dirty="0">
                <a:solidFill>
                  <a:srgbClr val="FF0000"/>
                </a:solidFill>
                <a:ea typeface="Calibri"/>
                <a:cs typeface="Times New Roman"/>
              </a:rPr>
              <a:t>Uyum Bozukluğu ile Normal Davranışı Birbirinden Ayırt Etmek </a:t>
            </a:r>
            <a:r>
              <a:rPr lang="tr-TR" sz="3200" b="1" dirty="0" smtClean="0">
                <a:solidFill>
                  <a:srgbClr val="FF0000"/>
                </a:solidFill>
                <a:ea typeface="Calibri"/>
                <a:cs typeface="Times New Roman"/>
              </a:rPr>
              <a:t>Gerekir</a:t>
            </a:r>
            <a:endParaRPr lang="tr-TR" sz="3200" dirty="0">
              <a:solidFill>
                <a:srgbClr val="FF0000"/>
              </a:solidFill>
            </a:endParaRPr>
          </a:p>
        </p:txBody>
      </p:sp>
      <p:sp>
        <p:nvSpPr>
          <p:cNvPr id="3" name="İçerik Yer Tutucusu 2"/>
          <p:cNvSpPr>
            <a:spLocks noGrp="1"/>
          </p:cNvSpPr>
          <p:nvPr>
            <p:ph idx="1"/>
          </p:nvPr>
        </p:nvSpPr>
        <p:spPr>
          <a:xfrm>
            <a:off x="457200" y="1268760"/>
            <a:ext cx="8229600" cy="5472608"/>
          </a:xfrm>
        </p:spPr>
        <p:txBody>
          <a:bodyPr>
            <a:noAutofit/>
          </a:bodyPr>
          <a:lstStyle/>
          <a:p>
            <a:pPr algn="just"/>
            <a:r>
              <a:rPr lang="tr-TR" sz="2000" dirty="0">
                <a:ea typeface="Calibri"/>
                <a:cs typeface="Times New Roman"/>
              </a:rPr>
              <a:t>Aileler genel olarak, çocuğun gelişim dönemine bağlı olarak yaşadığı olağan sorunlarla, uyum bozukluğu olarak kabul edilen davranışlar arasında ayrım yapmanın zor olduğunu ifade </a:t>
            </a:r>
            <a:r>
              <a:rPr lang="tr-TR" sz="2000" dirty="0" smtClean="0">
                <a:ea typeface="Calibri"/>
                <a:cs typeface="Times New Roman"/>
              </a:rPr>
              <a:t>ederler.</a:t>
            </a:r>
          </a:p>
          <a:p>
            <a:pPr algn="just"/>
            <a:r>
              <a:rPr lang="tr-TR" sz="2000" dirty="0" smtClean="0">
                <a:ea typeface="Calibri"/>
                <a:cs typeface="Times New Roman"/>
              </a:rPr>
              <a:t>Ebeveyn </a:t>
            </a:r>
            <a:r>
              <a:rPr lang="tr-TR" sz="2000" dirty="0">
                <a:ea typeface="Calibri"/>
                <a:cs typeface="Times New Roman"/>
              </a:rPr>
              <a:t>için bu ayrımı sağlıklı biçimde yapmak çok zordur, fakat belirli kriterleri göz önünde bulundurarak en azından bir uzmana başvurmaları gerekip gerekmediğini tespit </a:t>
            </a:r>
            <a:r>
              <a:rPr lang="tr-TR" sz="2000" dirty="0" smtClean="0">
                <a:ea typeface="Calibri"/>
                <a:cs typeface="Times New Roman"/>
              </a:rPr>
              <a:t>edebilirler.</a:t>
            </a:r>
          </a:p>
          <a:p>
            <a:pPr algn="just"/>
            <a:r>
              <a:rPr lang="tr-TR" sz="2000" dirty="0" smtClean="0">
                <a:ea typeface="Calibri"/>
                <a:cs typeface="Times New Roman"/>
              </a:rPr>
              <a:t>Örneğin</a:t>
            </a:r>
            <a:r>
              <a:rPr lang="tr-TR" sz="2000" dirty="0">
                <a:ea typeface="Calibri"/>
                <a:cs typeface="Times New Roman"/>
              </a:rPr>
              <a:t>, alt ıslatma davranışını ele alalım. Bir buçuk yaşında tuvalet eğitimi almış bir çocuğun, sonraki 1-1,5 yıl zaman zaman altına kaçırması normaldir. Çünkü ilk zamanlarda çocuk kaslarını kontrol etmekte güçlük çekebileceği için tuvalet eğitimini takiben gece ve gündüz görülebilen altını ıslatma davranışı normal kabul edilmelidir. Ancak, çocuk 3,5-4 yaşından sonra da altını ıslatma davranışına devam ediyorsa bu davranış uyum bozukluğu olarak kabul edilebilir; çünkü artık yeni bir beceriyi yani tuvalet eğitimini kazanmak için gerekli olan adaptasyon sürecini aşmıştır. Bunun gibi, bebeklik dönemindeki parmak emme davranışı normal kabul edilirken, 1 yaşından sonraki parmak emme davranışı uyum bozukluğuna işaret eder</a:t>
            </a:r>
            <a:r>
              <a:rPr lang="tr-TR" sz="2000" dirty="0" smtClean="0">
                <a:ea typeface="Calibri"/>
                <a:cs typeface="Times New Roman"/>
              </a:rPr>
              <a:t>.</a:t>
            </a:r>
            <a:endParaRPr lang="tr-TR" sz="2000" dirty="0">
              <a:ea typeface="Calibri"/>
              <a:cs typeface="Times New Roman"/>
            </a:endParaRPr>
          </a:p>
        </p:txBody>
      </p:sp>
      <p:sp>
        <p:nvSpPr>
          <p:cNvPr id="4" name="Slayt Numarası Yer Tutucusu 3"/>
          <p:cNvSpPr>
            <a:spLocks noGrp="1"/>
          </p:cNvSpPr>
          <p:nvPr>
            <p:ph type="sldNum" sz="quarter" idx="12"/>
          </p:nvPr>
        </p:nvSpPr>
        <p:spPr/>
        <p:txBody>
          <a:bodyPr/>
          <a:lstStyle/>
          <a:p>
            <a:fld id="{F302176B-0E47-46AC-8F43-DAB4B8A37D06}" type="slidenum">
              <a:rPr lang="tr-TR" smtClean="0"/>
              <a:t>19</a:t>
            </a:fld>
            <a:endParaRPr lang="tr-TR"/>
          </a:p>
        </p:txBody>
      </p:sp>
    </p:spTree>
    <p:extLst>
      <p:ext uri="{BB962C8B-B14F-4D97-AF65-F5344CB8AC3E}">
        <p14:creationId xmlns:p14="http://schemas.microsoft.com/office/powerpoint/2010/main" val="26224589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764704"/>
            <a:ext cx="8229600" cy="1143000"/>
          </a:xfrm>
        </p:spPr>
        <p:txBody>
          <a:bodyPr>
            <a:normAutofit fontScale="90000"/>
          </a:bodyPr>
          <a:lstStyle/>
          <a:p>
            <a:r>
              <a:rPr lang="tr-TR" b="1" dirty="0" smtClean="0">
                <a:solidFill>
                  <a:srgbClr val="FF0000"/>
                </a:solidFill>
              </a:rPr>
              <a:t>Uyum ve davranış bozukluğu nedir?</a:t>
            </a:r>
            <a:endParaRPr lang="tr-TR" b="1" dirty="0">
              <a:solidFill>
                <a:srgbClr val="FF0000"/>
              </a:solidFill>
            </a:endParaRPr>
          </a:p>
        </p:txBody>
      </p:sp>
      <p:sp>
        <p:nvSpPr>
          <p:cNvPr id="3" name="İçerik Yer Tutucusu 2"/>
          <p:cNvSpPr>
            <a:spLocks noGrp="1"/>
          </p:cNvSpPr>
          <p:nvPr>
            <p:ph idx="1"/>
          </p:nvPr>
        </p:nvSpPr>
        <p:spPr>
          <a:xfrm>
            <a:off x="457200" y="1988840"/>
            <a:ext cx="8229600" cy="4137323"/>
          </a:xfrm>
        </p:spPr>
        <p:txBody>
          <a:bodyPr/>
          <a:lstStyle/>
          <a:p>
            <a:pPr marL="0" indent="0" algn="just">
              <a:buNone/>
            </a:pPr>
            <a:r>
              <a:rPr lang="tr-TR" b="1" dirty="0"/>
              <a:t>Çocuklar, gelişim </a:t>
            </a:r>
            <a:r>
              <a:rPr lang="tr-TR" b="1" dirty="0" smtClean="0"/>
              <a:t>dönemlerindeki </a:t>
            </a:r>
            <a:r>
              <a:rPr lang="tr-TR" b="1" dirty="0"/>
              <a:t>sorunların çözümünde engellerle karşılaşırlarsa, olağan olarak nitelendirilen bu sorunların çözümü sonraki gelişim dönemlerine ve ileriki yaşlarına </a:t>
            </a:r>
            <a:r>
              <a:rPr lang="tr-TR" b="1" dirty="0" smtClean="0"/>
              <a:t>ertelenir.</a:t>
            </a:r>
          </a:p>
          <a:p>
            <a:pPr marL="0" indent="0" algn="just">
              <a:buNone/>
            </a:pPr>
            <a:r>
              <a:rPr lang="tr-TR" b="1" i="1" dirty="0" smtClean="0"/>
              <a:t>Bu </a:t>
            </a:r>
            <a:r>
              <a:rPr lang="tr-TR" b="1" i="1" dirty="0"/>
              <a:t>durumlarda ortaya çıkan sorunlara </a:t>
            </a:r>
            <a:r>
              <a:rPr lang="tr-TR" b="1" i="1" dirty="0">
                <a:solidFill>
                  <a:srgbClr val="FF0000"/>
                </a:solidFill>
              </a:rPr>
              <a:t>uyum ve davranış bozuklukları </a:t>
            </a:r>
            <a:r>
              <a:rPr lang="tr-TR" b="1" i="1" dirty="0"/>
              <a:t>denir</a:t>
            </a:r>
            <a:r>
              <a:rPr lang="tr-TR" b="1" i="1" dirty="0" smtClean="0"/>
              <a:t>.</a:t>
            </a:r>
            <a:endParaRPr lang="tr-TR" b="1" i="1"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2</a:t>
            </a:fld>
            <a:endParaRPr lang="tr-TR"/>
          </a:p>
        </p:txBody>
      </p:sp>
    </p:spTree>
    <p:extLst>
      <p:ext uri="{BB962C8B-B14F-4D97-AF65-F5344CB8AC3E}">
        <p14:creationId xmlns:p14="http://schemas.microsoft.com/office/powerpoint/2010/main" val="523873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600" b="1" dirty="0" smtClean="0">
                <a:solidFill>
                  <a:srgbClr val="FF0000"/>
                </a:solidFill>
              </a:rPr>
              <a:t>Uyum ve davranış bozukluklarında yanlış anne baba tutumlarının etkisi nedir?</a:t>
            </a:r>
            <a:endParaRPr lang="tr-TR" dirty="0"/>
          </a:p>
        </p:txBody>
      </p:sp>
      <p:sp>
        <p:nvSpPr>
          <p:cNvPr id="3" name="İçerik Yer Tutucusu 2"/>
          <p:cNvSpPr>
            <a:spLocks noGrp="1"/>
          </p:cNvSpPr>
          <p:nvPr>
            <p:ph idx="1"/>
          </p:nvPr>
        </p:nvSpPr>
        <p:spPr/>
        <p:txBody>
          <a:bodyPr>
            <a:normAutofit fontScale="92500" lnSpcReduction="20000"/>
          </a:bodyPr>
          <a:lstStyle/>
          <a:p>
            <a:pPr marL="0" indent="0" algn="just">
              <a:buNone/>
            </a:pPr>
            <a:r>
              <a:rPr lang="tr-TR" dirty="0" smtClean="0"/>
              <a:t>Uyum </a:t>
            </a:r>
            <a:r>
              <a:rPr lang="tr-TR" dirty="0"/>
              <a:t>ve davranış bozuklukları, </a:t>
            </a:r>
            <a:r>
              <a:rPr lang="tr-TR" dirty="0" smtClean="0"/>
              <a:t>yanlış </a:t>
            </a:r>
            <a:r>
              <a:rPr lang="tr-TR" dirty="0"/>
              <a:t>anne baba tutumlarına bağlı olarak ortaya çıkabilir. Bazen de, davranış bozukluğu başka bir faktöre bağlı olarak ortaya çıkar, ancak yanlış anne baba tutumları nedeniyle;</a:t>
            </a:r>
          </a:p>
          <a:p>
            <a:pPr algn="just"/>
            <a:r>
              <a:rPr lang="tr-TR" dirty="0"/>
              <a:t>Karşılaşılan durum, tırmanarak artabilir.</a:t>
            </a:r>
          </a:p>
          <a:p>
            <a:pPr algn="just"/>
            <a:r>
              <a:rPr lang="tr-TR" dirty="0"/>
              <a:t>Yeni uyum ve davranış bozukluklarının ortaya çıkmasına neden olabilir.</a:t>
            </a:r>
          </a:p>
          <a:p>
            <a:pPr algn="just"/>
            <a:r>
              <a:rPr lang="tr-TR" dirty="0"/>
              <a:t>Öz güven eksikliği, içine kapanıklık, aşırı kaygılı olma gibi sorunların ortaya çıkmasına katkıda bulunarak kişilik gelişimini olumsuz etkileyebilir.</a:t>
            </a:r>
          </a:p>
          <a:p>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20</a:t>
            </a:fld>
            <a:endParaRPr lang="tr-TR"/>
          </a:p>
        </p:txBody>
      </p:sp>
    </p:spTree>
    <p:extLst>
      <p:ext uri="{BB962C8B-B14F-4D97-AF65-F5344CB8AC3E}">
        <p14:creationId xmlns:p14="http://schemas.microsoft.com/office/powerpoint/2010/main" val="167576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sz="3100" b="1" dirty="0">
                <a:solidFill>
                  <a:srgbClr val="FF0000"/>
                </a:solidFill>
                <a:ea typeface="Times New Roman"/>
                <a:cs typeface="Times New Roman"/>
              </a:rPr>
              <a:t>Uyum ve davranış bozukluğu geliştiren çocukların </a:t>
            </a:r>
            <a:r>
              <a:rPr lang="tr-TR" sz="3100" b="1" dirty="0" smtClean="0">
                <a:solidFill>
                  <a:srgbClr val="FF0000"/>
                </a:solidFill>
                <a:ea typeface="Times New Roman"/>
                <a:cs typeface="Times New Roman"/>
              </a:rPr>
              <a:t>ebeveynlerinin </a:t>
            </a:r>
            <a:r>
              <a:rPr lang="tr-TR" sz="3100" b="1" dirty="0">
                <a:solidFill>
                  <a:srgbClr val="FF0000"/>
                </a:solidFill>
                <a:ea typeface="Times New Roman"/>
                <a:cs typeface="Times New Roman"/>
              </a:rPr>
              <a:t>yanlış tutumları şöyle özetlenebilir</a:t>
            </a:r>
            <a:r>
              <a:rPr lang="tr-TR" sz="3100" b="1" dirty="0" smtClean="0">
                <a:solidFill>
                  <a:srgbClr val="FF0000"/>
                </a:solidFill>
                <a:ea typeface="Times New Roman"/>
                <a:cs typeface="Times New Roman"/>
              </a:rPr>
              <a:t>:</a:t>
            </a:r>
            <a:endParaRPr lang="tr-TR" dirty="0">
              <a:solidFill>
                <a:srgbClr val="FF0000"/>
              </a:solidFill>
            </a:endParaRPr>
          </a:p>
        </p:txBody>
      </p:sp>
      <p:sp>
        <p:nvSpPr>
          <p:cNvPr id="3" name="İçerik Yer Tutucusu 2"/>
          <p:cNvSpPr>
            <a:spLocks noGrp="1"/>
          </p:cNvSpPr>
          <p:nvPr>
            <p:ph idx="1"/>
          </p:nvPr>
        </p:nvSpPr>
        <p:spPr>
          <a:xfrm>
            <a:off x="457200" y="1556792"/>
            <a:ext cx="8229600" cy="4968552"/>
          </a:xfrm>
        </p:spPr>
        <p:txBody>
          <a:bodyPr>
            <a:normAutofit/>
          </a:bodyPr>
          <a:lstStyle/>
          <a:p>
            <a:pPr algn="just"/>
            <a:r>
              <a:rPr lang="tr-TR" sz="2800" b="1" dirty="0">
                <a:ea typeface="Calibri"/>
                <a:cs typeface="Times New Roman"/>
              </a:rPr>
              <a:t>Anne babalar çocuklarının bilinçli </a:t>
            </a:r>
            <a:r>
              <a:rPr lang="tr-TR" sz="2800" b="1" dirty="0" smtClean="0">
                <a:ea typeface="Calibri"/>
                <a:cs typeface="Times New Roman"/>
              </a:rPr>
              <a:t>olarak yaptıklarını </a:t>
            </a:r>
            <a:r>
              <a:rPr lang="tr-TR" sz="2800" b="1" dirty="0">
                <a:ea typeface="Calibri"/>
                <a:cs typeface="Times New Roman"/>
              </a:rPr>
              <a:t>düşünerek sorunu görmezden gelir veya davranışı ve çocuğu baskı altına almaya çalışır. Oysa, çocukların çok büyük bir çoğunluğu, bilinçli olarak bu davranışları </a:t>
            </a:r>
            <a:r>
              <a:rPr lang="tr-TR" sz="2800" b="1" dirty="0" smtClean="0">
                <a:ea typeface="Calibri"/>
                <a:cs typeface="Times New Roman"/>
              </a:rPr>
              <a:t>sergilemez.</a:t>
            </a:r>
          </a:p>
          <a:p>
            <a:pPr algn="just"/>
            <a:r>
              <a:rPr lang="tr-TR" sz="2800" b="1" dirty="0" smtClean="0">
                <a:ea typeface="Calibri"/>
                <a:cs typeface="Times New Roman"/>
              </a:rPr>
              <a:t>Çevrelerine </a:t>
            </a:r>
            <a:r>
              <a:rPr lang="tr-TR" sz="2800" b="1" dirty="0">
                <a:ea typeface="Calibri"/>
                <a:cs typeface="Times New Roman"/>
              </a:rPr>
              <a:t>bir mesaj vermek için, </a:t>
            </a:r>
            <a:r>
              <a:rPr lang="tr-TR" sz="2800" b="1" dirty="0" smtClean="0">
                <a:ea typeface="Calibri"/>
                <a:cs typeface="Times New Roman"/>
              </a:rPr>
              <a:t>yani</a:t>
            </a:r>
            <a:r>
              <a:rPr lang="tr-TR" sz="2800" b="1" dirty="0" smtClean="0">
                <a:ea typeface="Calibri"/>
                <a:cs typeface="Calibri"/>
              </a:rPr>
              <a:t> </a:t>
            </a:r>
            <a:r>
              <a:rPr lang="tr-TR" sz="2800" b="1" dirty="0" smtClean="0">
                <a:solidFill>
                  <a:srgbClr val="FF0000"/>
                </a:solidFill>
                <a:ea typeface="Calibri"/>
                <a:cs typeface="Calibri"/>
              </a:rPr>
              <a:t>«</a:t>
            </a:r>
            <a:r>
              <a:rPr lang="tr-TR" sz="2800" b="1" dirty="0" smtClean="0">
                <a:solidFill>
                  <a:srgbClr val="FF0000"/>
                </a:solidFill>
                <a:ea typeface="Calibri"/>
                <a:cs typeface="Times New Roman"/>
              </a:rPr>
              <a:t>Lütfen </a:t>
            </a:r>
            <a:r>
              <a:rPr lang="tr-TR" sz="2800" b="1" dirty="0">
                <a:solidFill>
                  <a:srgbClr val="FF0000"/>
                </a:solidFill>
                <a:ea typeface="Calibri"/>
                <a:cs typeface="Times New Roman"/>
              </a:rPr>
              <a:t>beni dinle. Duygusal bir kırıklık yaşıyorum, dikkatini bana </a:t>
            </a:r>
            <a:r>
              <a:rPr lang="tr-TR" sz="2800" b="1" dirty="0" smtClean="0">
                <a:solidFill>
                  <a:srgbClr val="FF0000"/>
                </a:solidFill>
                <a:ea typeface="Calibri"/>
                <a:cs typeface="Times New Roman"/>
              </a:rPr>
              <a:t>ver»</a:t>
            </a:r>
            <a:r>
              <a:rPr lang="tr-TR" sz="2800" b="1" dirty="0">
                <a:solidFill>
                  <a:srgbClr val="FF0000"/>
                </a:solidFill>
                <a:ea typeface="Calibri"/>
                <a:cs typeface="Calibri"/>
              </a:rPr>
              <a:t> </a:t>
            </a:r>
            <a:r>
              <a:rPr lang="tr-TR" sz="2800" b="1" dirty="0">
                <a:ea typeface="Calibri"/>
                <a:cs typeface="Times New Roman"/>
              </a:rPr>
              <a:t>mesajını </a:t>
            </a:r>
            <a:r>
              <a:rPr lang="tr-TR" sz="2800" b="1" dirty="0" smtClean="0">
                <a:ea typeface="Calibri"/>
                <a:cs typeface="Times New Roman"/>
              </a:rPr>
              <a:t>iletmektedirler.</a:t>
            </a:r>
          </a:p>
          <a:p>
            <a:pPr algn="just"/>
            <a:r>
              <a:rPr lang="tr-TR" sz="2800" b="1" dirty="0" smtClean="0">
                <a:ea typeface="Calibri"/>
                <a:cs typeface="Times New Roman"/>
              </a:rPr>
              <a:t>Rahatsız </a:t>
            </a:r>
            <a:r>
              <a:rPr lang="tr-TR" sz="2800" b="1" dirty="0">
                <a:ea typeface="Calibri"/>
                <a:cs typeface="Times New Roman"/>
              </a:rPr>
              <a:t>oldukları durumu ifade etmek için bunu yaparlar</a:t>
            </a:r>
            <a:r>
              <a:rPr lang="tr-TR" sz="2800" b="1" dirty="0" smtClean="0">
                <a:ea typeface="Calibri"/>
                <a:cs typeface="Times New Roman"/>
              </a:rPr>
              <a:t>.</a:t>
            </a:r>
            <a:endParaRPr lang="tr-TR" sz="2800" b="1" dirty="0">
              <a:ea typeface="Calibri"/>
              <a:cs typeface="Times New Roman"/>
            </a:endParaRPr>
          </a:p>
        </p:txBody>
      </p:sp>
      <p:sp>
        <p:nvSpPr>
          <p:cNvPr id="4" name="Slayt Numarası Yer Tutucusu 3"/>
          <p:cNvSpPr>
            <a:spLocks noGrp="1"/>
          </p:cNvSpPr>
          <p:nvPr>
            <p:ph type="sldNum" sz="quarter" idx="12"/>
          </p:nvPr>
        </p:nvSpPr>
        <p:spPr/>
        <p:txBody>
          <a:bodyPr/>
          <a:lstStyle/>
          <a:p>
            <a:fld id="{F302176B-0E47-46AC-8F43-DAB4B8A37D06}" type="slidenum">
              <a:rPr lang="tr-TR" smtClean="0"/>
              <a:t>21</a:t>
            </a:fld>
            <a:endParaRPr lang="tr-TR"/>
          </a:p>
        </p:txBody>
      </p:sp>
    </p:spTree>
    <p:extLst>
      <p:ext uri="{BB962C8B-B14F-4D97-AF65-F5344CB8AC3E}">
        <p14:creationId xmlns:p14="http://schemas.microsoft.com/office/powerpoint/2010/main" val="22358329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412776"/>
            <a:ext cx="8229600" cy="5145435"/>
          </a:xfrm>
        </p:spPr>
        <p:txBody>
          <a:bodyPr>
            <a:normAutofit fontScale="92500" lnSpcReduction="20000"/>
          </a:bodyPr>
          <a:lstStyle/>
          <a:p>
            <a:pPr algn="just"/>
            <a:r>
              <a:rPr lang="tr-TR" dirty="0" smtClean="0">
                <a:ea typeface="Calibri"/>
                <a:cs typeface="Times New Roman"/>
              </a:rPr>
              <a:t>Anne </a:t>
            </a:r>
            <a:r>
              <a:rPr lang="tr-TR" dirty="0">
                <a:ea typeface="Calibri"/>
                <a:cs typeface="Times New Roman"/>
              </a:rPr>
              <a:t>babalar sorunu gidermek için, davranışı yapan çocuğu küçük düşürücü, aşağılayıcı ve suçlayıcı tavırlar </a:t>
            </a:r>
            <a:r>
              <a:rPr lang="tr-TR" dirty="0" smtClean="0">
                <a:ea typeface="Calibri"/>
                <a:cs typeface="Times New Roman"/>
              </a:rPr>
              <a:t>sergilerler.</a:t>
            </a:r>
          </a:p>
          <a:p>
            <a:pPr algn="just"/>
            <a:r>
              <a:rPr lang="tr-TR" dirty="0" smtClean="0">
                <a:ea typeface="Calibri"/>
                <a:cs typeface="Times New Roman"/>
              </a:rPr>
              <a:t>Bazı </a:t>
            </a:r>
            <a:r>
              <a:rPr lang="tr-TR" dirty="0">
                <a:ea typeface="Calibri"/>
                <a:cs typeface="Times New Roman"/>
              </a:rPr>
              <a:t>aileler sorunu gidermek için çeşitli ceza yöntemlerine, hatta şiddete bile </a:t>
            </a:r>
            <a:r>
              <a:rPr lang="tr-TR" dirty="0" smtClean="0">
                <a:ea typeface="Calibri"/>
                <a:cs typeface="Times New Roman"/>
              </a:rPr>
              <a:t>başvurmaktadırlar.</a:t>
            </a:r>
          </a:p>
          <a:p>
            <a:pPr algn="just"/>
            <a:r>
              <a:rPr lang="tr-TR" dirty="0" smtClean="0">
                <a:ea typeface="Calibri"/>
                <a:cs typeface="Times New Roman"/>
              </a:rPr>
              <a:t>Parmak emen </a:t>
            </a:r>
            <a:r>
              <a:rPr lang="tr-TR" dirty="0">
                <a:ea typeface="Calibri"/>
                <a:cs typeface="Times New Roman"/>
              </a:rPr>
              <a:t>çocuğun ağzına biber sürmek ve altını ıslatan çocuğu </a:t>
            </a:r>
            <a:r>
              <a:rPr lang="tr-TR" dirty="0" smtClean="0">
                <a:ea typeface="Calibri"/>
                <a:cs typeface="Times New Roman"/>
              </a:rPr>
              <a:t>başkalarına söylemekle tehdit </a:t>
            </a:r>
            <a:r>
              <a:rPr lang="tr-TR" dirty="0">
                <a:ea typeface="Calibri"/>
                <a:cs typeface="Times New Roman"/>
              </a:rPr>
              <a:t>etmek örnek olarak </a:t>
            </a:r>
            <a:r>
              <a:rPr lang="tr-TR" dirty="0" smtClean="0">
                <a:ea typeface="Calibri"/>
                <a:cs typeface="Times New Roman"/>
              </a:rPr>
              <a:t>verilebilir.</a:t>
            </a:r>
          </a:p>
          <a:p>
            <a:pPr algn="just"/>
            <a:r>
              <a:rPr lang="tr-TR" dirty="0" smtClean="0">
                <a:ea typeface="Calibri"/>
                <a:cs typeface="Times New Roman"/>
              </a:rPr>
              <a:t>Ailelerin</a:t>
            </a:r>
            <a:r>
              <a:rPr lang="tr-TR" dirty="0">
                <a:ea typeface="Calibri"/>
                <a:cs typeface="Times New Roman"/>
              </a:rPr>
              <a:t>, cezadan, suçlayıcı tavır ve baskıcı tutumlardan uzak durmaları gerekir. Bu tip tutumlar sorunu artırmaktan başka bir işe yaramaz</a:t>
            </a:r>
            <a:r>
              <a:rPr lang="tr-TR" dirty="0" smtClean="0">
                <a:ea typeface="Calibri"/>
                <a:cs typeface="Times New Roman"/>
              </a:rPr>
              <a:t>.</a:t>
            </a:r>
            <a:endParaRPr lang="tr-TR" dirty="0">
              <a:ea typeface="Calibri"/>
              <a:cs typeface="Times New Roman"/>
            </a:endParaRPr>
          </a:p>
        </p:txBody>
      </p:sp>
      <p:sp>
        <p:nvSpPr>
          <p:cNvPr id="4" name="Başlık 1"/>
          <p:cNvSpPr>
            <a:spLocks noGrp="1"/>
          </p:cNvSpPr>
          <p:nvPr>
            <p:ph type="title"/>
          </p:nvPr>
        </p:nvSpPr>
        <p:spPr>
          <a:xfrm>
            <a:off x="457200" y="274638"/>
            <a:ext cx="8229600" cy="1143000"/>
          </a:xfrm>
        </p:spPr>
        <p:txBody>
          <a:bodyPr>
            <a:normAutofit/>
          </a:bodyPr>
          <a:lstStyle/>
          <a:p>
            <a:r>
              <a:rPr lang="tr-TR" sz="2000" b="1" i="1" dirty="0" smtClean="0">
                <a:solidFill>
                  <a:srgbClr val="7030A0"/>
                </a:solidFill>
                <a:ea typeface="Times New Roman"/>
                <a:cs typeface="Times New Roman"/>
              </a:rPr>
              <a:t>Devam-</a:t>
            </a:r>
            <a:r>
              <a:rPr lang="tr-TR" sz="2000" b="1" dirty="0" smtClean="0">
                <a:solidFill>
                  <a:srgbClr val="FF0000"/>
                </a:solidFill>
                <a:ea typeface="Times New Roman"/>
                <a:cs typeface="Times New Roman"/>
              </a:rPr>
              <a:t>Uyum </a:t>
            </a:r>
            <a:r>
              <a:rPr lang="tr-TR" sz="2000" b="1" dirty="0">
                <a:solidFill>
                  <a:srgbClr val="FF0000"/>
                </a:solidFill>
                <a:ea typeface="Times New Roman"/>
                <a:cs typeface="Times New Roman"/>
              </a:rPr>
              <a:t>ve davranış bozukluğu geliştiren çocukların </a:t>
            </a:r>
            <a:r>
              <a:rPr lang="tr-TR" sz="2000" b="1" dirty="0" smtClean="0">
                <a:solidFill>
                  <a:srgbClr val="FF0000"/>
                </a:solidFill>
                <a:ea typeface="Times New Roman"/>
                <a:cs typeface="Times New Roman"/>
              </a:rPr>
              <a:t>ebeveynlerinin </a:t>
            </a:r>
            <a:r>
              <a:rPr lang="tr-TR" sz="2000" b="1" dirty="0">
                <a:solidFill>
                  <a:srgbClr val="FF0000"/>
                </a:solidFill>
                <a:ea typeface="Times New Roman"/>
                <a:cs typeface="Times New Roman"/>
              </a:rPr>
              <a:t>yanlış tutumları şöyle özetlenebilir</a:t>
            </a:r>
            <a:r>
              <a:rPr lang="tr-TR" sz="2000" b="1" dirty="0" smtClean="0">
                <a:solidFill>
                  <a:srgbClr val="FF0000"/>
                </a:solidFill>
                <a:ea typeface="Times New Roman"/>
                <a:cs typeface="Times New Roman"/>
              </a:rPr>
              <a:t>:</a:t>
            </a:r>
            <a:endParaRPr lang="tr-TR" sz="3200" dirty="0">
              <a:solidFill>
                <a:srgbClr val="FF0000"/>
              </a:solidFill>
            </a:endParaRPr>
          </a:p>
        </p:txBody>
      </p:sp>
      <p:sp>
        <p:nvSpPr>
          <p:cNvPr id="2" name="Slayt Numarası Yer Tutucusu 1"/>
          <p:cNvSpPr>
            <a:spLocks noGrp="1"/>
          </p:cNvSpPr>
          <p:nvPr>
            <p:ph type="sldNum" sz="quarter" idx="12"/>
          </p:nvPr>
        </p:nvSpPr>
        <p:spPr/>
        <p:txBody>
          <a:bodyPr/>
          <a:lstStyle/>
          <a:p>
            <a:fld id="{F302176B-0E47-46AC-8F43-DAB4B8A37D06}" type="slidenum">
              <a:rPr lang="tr-TR" smtClean="0"/>
              <a:t>22</a:t>
            </a:fld>
            <a:endParaRPr lang="tr-TR"/>
          </a:p>
        </p:txBody>
      </p:sp>
    </p:spTree>
    <p:extLst>
      <p:ext uri="{BB962C8B-B14F-4D97-AF65-F5344CB8AC3E}">
        <p14:creationId xmlns:p14="http://schemas.microsoft.com/office/powerpoint/2010/main" val="375939230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505475"/>
          </a:xfrm>
        </p:spPr>
        <p:txBody>
          <a:bodyPr>
            <a:normAutofit fontScale="85000" lnSpcReduction="10000"/>
          </a:bodyPr>
          <a:lstStyle/>
          <a:p>
            <a:pPr algn="just"/>
            <a:r>
              <a:rPr lang="tr-TR" dirty="0"/>
              <a:t>Bazı aileler ise, sorunu kendi haline bırakıp, kendiliğinden geçmesini bekler. Hâlbuki, uyum ve davranış bozuklukları kendiliğinden geçmez, bu bozukluğun altında yatan sebepler ortadan kaldırıldıktan sonra geçer. Zaman içinde kendiliğinden geçen inatlaşma, parmak emme, altını ıslatma vb. sorunlar </a:t>
            </a:r>
            <a:r>
              <a:rPr lang="tr-TR" dirty="0" smtClean="0"/>
              <a:t>daha önce </a:t>
            </a:r>
            <a:r>
              <a:rPr lang="tr-TR" dirty="0"/>
              <a:t>sözünü ettiğimiz normal dönemsel sorunlardır. Uyum bozukluğu olarak ortaya çıkan davranışlar ise ileriki yaşlarda ortadan kalkmış gibi gözükse de ya yeni bir sorun </a:t>
            </a:r>
            <a:r>
              <a:rPr lang="tr-TR" dirty="0" smtClean="0"/>
              <a:t>olarak </a:t>
            </a:r>
            <a:r>
              <a:rPr lang="tr-TR" dirty="0"/>
              <a:t>ya da tekrarlanarak karşımıza çıkar</a:t>
            </a:r>
            <a:r>
              <a:rPr lang="tr-TR" dirty="0" smtClean="0"/>
              <a:t>.</a:t>
            </a:r>
          </a:p>
          <a:p>
            <a:pPr algn="just"/>
            <a:r>
              <a:rPr lang="tr-TR" dirty="0" smtClean="0"/>
              <a:t>Ebeveynler b</a:t>
            </a:r>
            <a:r>
              <a:rPr lang="tr-TR" dirty="0" smtClean="0"/>
              <a:t>azen </a:t>
            </a:r>
            <a:r>
              <a:rPr lang="tr-TR" dirty="0" smtClean="0"/>
              <a:t>de okuldan ve çevreden gelen şikayet ve uyarılara kayıtsız kalarak asla çocuklarının ve kendi sorumluluklarının olduğu gerçeğini kabul etmezler. </a:t>
            </a:r>
            <a:endParaRPr lang="tr-TR" dirty="0"/>
          </a:p>
        </p:txBody>
      </p:sp>
      <p:sp>
        <p:nvSpPr>
          <p:cNvPr id="2" name="Slayt Numarası Yer Tutucusu 1"/>
          <p:cNvSpPr>
            <a:spLocks noGrp="1"/>
          </p:cNvSpPr>
          <p:nvPr>
            <p:ph type="sldNum" sz="quarter" idx="12"/>
          </p:nvPr>
        </p:nvSpPr>
        <p:spPr/>
        <p:txBody>
          <a:bodyPr/>
          <a:lstStyle/>
          <a:p>
            <a:fld id="{F302176B-0E47-46AC-8F43-DAB4B8A37D06}" type="slidenum">
              <a:rPr lang="tr-TR" smtClean="0"/>
              <a:t>23</a:t>
            </a:fld>
            <a:endParaRPr lang="tr-TR"/>
          </a:p>
        </p:txBody>
      </p:sp>
    </p:spTree>
    <p:extLst>
      <p:ext uri="{BB962C8B-B14F-4D97-AF65-F5344CB8AC3E}">
        <p14:creationId xmlns:p14="http://schemas.microsoft.com/office/powerpoint/2010/main" val="35316143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16632"/>
            <a:ext cx="8229600" cy="1143000"/>
          </a:xfrm>
        </p:spPr>
        <p:txBody>
          <a:bodyPr>
            <a:noAutofit/>
          </a:bodyPr>
          <a:lstStyle/>
          <a:p>
            <a:r>
              <a:rPr lang="tr-TR" sz="3200" b="1" dirty="0">
                <a:solidFill>
                  <a:srgbClr val="FF0000"/>
                </a:solidFill>
                <a:ea typeface="Calibri"/>
                <a:cs typeface="Times New Roman"/>
              </a:rPr>
              <a:t>Davranış bozukluğu olan çocuklarla olumlu </a:t>
            </a:r>
            <a:r>
              <a:rPr lang="tr-TR" sz="3200" b="1" dirty="0" smtClean="0">
                <a:solidFill>
                  <a:srgbClr val="FF0000"/>
                </a:solidFill>
                <a:ea typeface="Calibri"/>
                <a:cs typeface="Times New Roman"/>
              </a:rPr>
              <a:t>ilişkilerin </a:t>
            </a:r>
            <a:r>
              <a:rPr lang="tr-TR" sz="3200" b="1" dirty="0">
                <a:solidFill>
                  <a:srgbClr val="FF0000"/>
                </a:solidFill>
                <a:ea typeface="Calibri"/>
                <a:cs typeface="Times New Roman"/>
              </a:rPr>
              <a:t>nasıl kurulması gerekir</a:t>
            </a:r>
            <a:r>
              <a:rPr lang="tr-TR" sz="3200" b="1" dirty="0" smtClean="0">
                <a:solidFill>
                  <a:srgbClr val="FF0000"/>
                </a:solidFill>
                <a:ea typeface="Calibri"/>
                <a:cs typeface="Times New Roman"/>
              </a:rPr>
              <a:t>?</a:t>
            </a:r>
            <a:endParaRPr lang="tr-TR" sz="3200" b="1" dirty="0">
              <a:solidFill>
                <a:srgbClr val="FF0000"/>
              </a:solidFill>
            </a:endParaRPr>
          </a:p>
        </p:txBody>
      </p:sp>
      <p:sp>
        <p:nvSpPr>
          <p:cNvPr id="3" name="İçerik Yer Tutucusu 2"/>
          <p:cNvSpPr>
            <a:spLocks noGrp="1"/>
          </p:cNvSpPr>
          <p:nvPr>
            <p:ph idx="1"/>
          </p:nvPr>
        </p:nvSpPr>
        <p:spPr>
          <a:xfrm>
            <a:off x="457200" y="1196752"/>
            <a:ext cx="8229600" cy="5112568"/>
          </a:xfrm>
        </p:spPr>
        <p:txBody>
          <a:bodyPr>
            <a:noAutofit/>
          </a:bodyPr>
          <a:lstStyle/>
          <a:p>
            <a:pPr marL="0" indent="0" algn="just">
              <a:lnSpc>
                <a:spcPct val="115000"/>
              </a:lnSpc>
              <a:spcAft>
                <a:spcPts val="1000"/>
              </a:spcAft>
              <a:buNone/>
            </a:pPr>
            <a:r>
              <a:rPr lang="tr-TR" sz="2300" b="1" dirty="0">
                <a:solidFill>
                  <a:srgbClr val="002060"/>
                </a:solidFill>
                <a:ea typeface="Calibri"/>
                <a:cs typeface="Times New Roman"/>
              </a:rPr>
              <a:t>1. Karşılıklı Saygı</a:t>
            </a:r>
          </a:p>
          <a:p>
            <a:pPr algn="just">
              <a:lnSpc>
                <a:spcPct val="115000"/>
              </a:lnSpc>
              <a:spcAft>
                <a:spcPts val="1000"/>
              </a:spcAft>
            </a:pPr>
            <a:r>
              <a:rPr lang="tr-TR" sz="2300" b="1" dirty="0">
                <a:ea typeface="Calibri"/>
                <a:cs typeface="Times New Roman"/>
              </a:rPr>
              <a:t>Çocuklarımızı birer emanet </a:t>
            </a:r>
            <a:r>
              <a:rPr lang="tr-TR" sz="2300" b="1" dirty="0" smtClean="0">
                <a:ea typeface="Calibri"/>
                <a:cs typeface="Times New Roman"/>
              </a:rPr>
              <a:t>olarak görüp</a:t>
            </a:r>
            <a:r>
              <a:rPr lang="tr-TR" sz="2300" b="1" dirty="0">
                <a:ea typeface="Calibri"/>
                <a:cs typeface="Times New Roman"/>
              </a:rPr>
              <a:t>, onlara gerekli şefkat ve sevgimizi göstermenin yanında</a:t>
            </a:r>
            <a:r>
              <a:rPr lang="tr-TR" sz="2300" b="1" dirty="0">
                <a:effectLst>
                  <a:outerShdw blurRad="38100" dist="38100" dir="2700000" algn="tl">
                    <a:srgbClr val="000000">
                      <a:alpha val="43137"/>
                    </a:srgbClr>
                  </a:outerShdw>
                </a:effectLst>
                <a:ea typeface="Calibri"/>
                <a:cs typeface="Times New Roman"/>
              </a:rPr>
              <a:t> </a:t>
            </a:r>
            <a:r>
              <a:rPr lang="tr-TR" sz="2300" b="1" dirty="0" smtClean="0">
                <a:solidFill>
                  <a:srgbClr val="FF0000"/>
                </a:solidFill>
                <a:ea typeface="Calibri"/>
                <a:cs typeface="Times New Roman"/>
              </a:rPr>
              <a:t>SAYGI</a:t>
            </a:r>
            <a:r>
              <a:rPr lang="tr-TR" sz="2300" b="1" dirty="0" smtClean="0">
                <a:effectLst>
                  <a:outerShdw blurRad="38100" dist="38100" dir="2700000" algn="tl">
                    <a:srgbClr val="000000">
                      <a:alpha val="43137"/>
                    </a:srgbClr>
                  </a:outerShdw>
                </a:effectLst>
                <a:ea typeface="Calibri"/>
                <a:cs typeface="Times New Roman"/>
              </a:rPr>
              <a:t> </a:t>
            </a:r>
            <a:r>
              <a:rPr lang="tr-TR" sz="2300" b="1" dirty="0">
                <a:ea typeface="Calibri"/>
                <a:cs typeface="Times New Roman"/>
              </a:rPr>
              <a:t>göstermeyi de </a:t>
            </a:r>
            <a:r>
              <a:rPr lang="tr-TR" sz="2300" b="1" dirty="0" smtClean="0">
                <a:ea typeface="Calibri"/>
                <a:cs typeface="Times New Roman"/>
              </a:rPr>
              <a:t>öğrenmeliyiz.</a:t>
            </a:r>
          </a:p>
          <a:p>
            <a:pPr algn="just">
              <a:lnSpc>
                <a:spcPct val="115000"/>
              </a:lnSpc>
              <a:spcAft>
                <a:spcPts val="1000"/>
              </a:spcAft>
            </a:pPr>
            <a:r>
              <a:rPr lang="tr-TR" sz="2300" b="1" dirty="0" smtClean="0">
                <a:ea typeface="Calibri"/>
                <a:cs typeface="Times New Roman"/>
              </a:rPr>
              <a:t>Azarlamak</a:t>
            </a:r>
            <a:r>
              <a:rPr lang="tr-TR" sz="2300" b="1" dirty="0">
                <a:ea typeface="Calibri"/>
                <a:cs typeface="Times New Roman"/>
              </a:rPr>
              <a:t>, bağırmak, yüksek sesle çağırmak, vurmak, susturmak, tutarsız davranmak çocuğa saygısızlık ve değersizliğin </a:t>
            </a:r>
            <a:r>
              <a:rPr lang="tr-TR" sz="2300" b="1" dirty="0" smtClean="0">
                <a:ea typeface="Calibri"/>
                <a:cs typeface="Times New Roman"/>
              </a:rPr>
              <a:t>göstergesidir.</a:t>
            </a:r>
          </a:p>
          <a:p>
            <a:pPr algn="just">
              <a:lnSpc>
                <a:spcPct val="115000"/>
              </a:lnSpc>
              <a:spcAft>
                <a:spcPts val="1000"/>
              </a:spcAft>
            </a:pPr>
            <a:r>
              <a:rPr lang="tr-TR" sz="2300" b="1" dirty="0" smtClean="0">
                <a:ea typeface="Calibri"/>
                <a:cs typeface="Times New Roman"/>
              </a:rPr>
              <a:t>Her </a:t>
            </a:r>
            <a:r>
              <a:rPr lang="tr-TR" sz="2300" b="1" dirty="0">
                <a:ea typeface="Calibri"/>
                <a:cs typeface="Times New Roman"/>
              </a:rPr>
              <a:t>çocuğu ayrı bir birey olarak görüp, fikirleri sorulmalı ve fikirlerine saygı gösterilmelidir. Bu </a:t>
            </a:r>
            <a:r>
              <a:rPr lang="tr-TR" sz="2300" b="1" dirty="0" smtClean="0">
                <a:ea typeface="Calibri"/>
                <a:cs typeface="Times New Roman"/>
              </a:rPr>
              <a:t>çocuğa </a:t>
            </a:r>
            <a:r>
              <a:rPr lang="tr-TR" sz="2300" b="1" dirty="0">
                <a:ea typeface="Calibri"/>
                <a:cs typeface="Times New Roman"/>
              </a:rPr>
              <a:t>değer verilme </a:t>
            </a:r>
            <a:r>
              <a:rPr lang="tr-TR" sz="2300" b="1" dirty="0" smtClean="0">
                <a:ea typeface="Calibri"/>
                <a:cs typeface="Times New Roman"/>
              </a:rPr>
              <a:t>hissi verir ve  </a:t>
            </a:r>
            <a:r>
              <a:rPr lang="tr-TR" sz="2300" b="1" dirty="0">
                <a:ea typeface="Calibri"/>
                <a:cs typeface="Times New Roman"/>
              </a:rPr>
              <a:t>var olan istenmeyen davranışları ortadan </a:t>
            </a:r>
            <a:r>
              <a:rPr lang="tr-TR" sz="2300" b="1" dirty="0" smtClean="0">
                <a:ea typeface="Calibri"/>
                <a:cs typeface="Times New Roman"/>
              </a:rPr>
              <a:t>kaldırır.</a:t>
            </a:r>
          </a:p>
          <a:p>
            <a:pPr marL="0" indent="0" algn="ctr">
              <a:lnSpc>
                <a:spcPct val="115000"/>
              </a:lnSpc>
              <a:spcAft>
                <a:spcPts val="1000"/>
              </a:spcAft>
              <a:buNone/>
            </a:pPr>
            <a:r>
              <a:rPr lang="tr-TR" sz="2300" b="1" i="1" dirty="0" smtClean="0">
                <a:solidFill>
                  <a:srgbClr val="FF0000"/>
                </a:solidFill>
                <a:ea typeface="Calibri"/>
                <a:cs typeface="Times New Roman"/>
              </a:rPr>
              <a:t>Çocuklar </a:t>
            </a:r>
            <a:r>
              <a:rPr lang="tr-TR" sz="2300" b="1" i="1" dirty="0">
                <a:solidFill>
                  <a:srgbClr val="FF0000"/>
                </a:solidFill>
                <a:ea typeface="Calibri"/>
                <a:cs typeface="Times New Roman"/>
              </a:rPr>
              <a:t>ciddiye alınmayı ister </a:t>
            </a:r>
            <a:r>
              <a:rPr lang="tr-TR" sz="2300" b="1" i="1" dirty="0" smtClean="0">
                <a:solidFill>
                  <a:srgbClr val="FF0000"/>
                </a:solidFill>
                <a:ea typeface="Calibri"/>
                <a:cs typeface="Times New Roman"/>
              </a:rPr>
              <a:t>ve bundan </a:t>
            </a:r>
            <a:r>
              <a:rPr lang="tr-TR" sz="2300" b="1" i="1" dirty="0">
                <a:solidFill>
                  <a:srgbClr val="FF0000"/>
                </a:solidFill>
                <a:ea typeface="Calibri"/>
                <a:cs typeface="Times New Roman"/>
              </a:rPr>
              <a:t>memnun olur</a:t>
            </a:r>
            <a:r>
              <a:rPr lang="tr-TR" sz="2300" b="1" i="1" dirty="0" smtClean="0">
                <a:solidFill>
                  <a:srgbClr val="FF0000"/>
                </a:solidFill>
                <a:ea typeface="Calibri"/>
                <a:cs typeface="Times New Roman"/>
              </a:rPr>
              <a:t>.</a:t>
            </a:r>
            <a:endParaRPr lang="tr-TR" sz="2300" b="1" i="1" dirty="0">
              <a:solidFill>
                <a:srgbClr val="FF0000"/>
              </a:solidFill>
              <a:ea typeface="Calibri"/>
              <a:cs typeface="Times New Roman"/>
            </a:endParaRPr>
          </a:p>
        </p:txBody>
      </p:sp>
      <p:sp>
        <p:nvSpPr>
          <p:cNvPr id="4" name="Slayt Numarası Yer Tutucusu 3"/>
          <p:cNvSpPr>
            <a:spLocks noGrp="1"/>
          </p:cNvSpPr>
          <p:nvPr>
            <p:ph type="sldNum" sz="quarter" idx="12"/>
          </p:nvPr>
        </p:nvSpPr>
        <p:spPr/>
        <p:txBody>
          <a:bodyPr/>
          <a:lstStyle/>
          <a:p>
            <a:fld id="{F302176B-0E47-46AC-8F43-DAB4B8A37D06}" type="slidenum">
              <a:rPr lang="tr-TR" smtClean="0"/>
              <a:t>24</a:t>
            </a:fld>
            <a:endParaRPr lang="tr-TR"/>
          </a:p>
        </p:txBody>
      </p:sp>
    </p:spTree>
    <p:extLst>
      <p:ext uri="{BB962C8B-B14F-4D97-AF65-F5344CB8AC3E}">
        <p14:creationId xmlns:p14="http://schemas.microsoft.com/office/powerpoint/2010/main" val="31950984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a:solidFill>
                  <a:srgbClr val="002060"/>
                </a:solidFill>
                <a:ea typeface="Calibri"/>
                <a:cs typeface="Times New Roman"/>
              </a:rPr>
              <a:t>2. Çocuğa Kaliteli Zaman </a:t>
            </a:r>
            <a:r>
              <a:rPr lang="tr-TR" sz="3600" b="1" dirty="0" smtClean="0">
                <a:solidFill>
                  <a:srgbClr val="002060"/>
                </a:solidFill>
                <a:ea typeface="Calibri"/>
                <a:cs typeface="Times New Roman"/>
              </a:rPr>
              <a:t>Ayırmak</a:t>
            </a:r>
            <a:endParaRPr lang="tr-TR" sz="3600" dirty="0">
              <a:solidFill>
                <a:srgbClr val="002060"/>
              </a:solidFill>
            </a:endParaRPr>
          </a:p>
        </p:txBody>
      </p:sp>
      <p:sp>
        <p:nvSpPr>
          <p:cNvPr id="3" name="İçerik Yer Tutucusu 2"/>
          <p:cNvSpPr>
            <a:spLocks noGrp="1"/>
          </p:cNvSpPr>
          <p:nvPr>
            <p:ph idx="1"/>
          </p:nvPr>
        </p:nvSpPr>
        <p:spPr>
          <a:xfrm>
            <a:off x="457200" y="1600200"/>
            <a:ext cx="8229600" cy="4853136"/>
          </a:xfrm>
        </p:spPr>
        <p:txBody>
          <a:bodyPr>
            <a:normAutofit fontScale="85000" lnSpcReduction="20000"/>
          </a:bodyPr>
          <a:lstStyle/>
          <a:p>
            <a:pPr algn="just">
              <a:lnSpc>
                <a:spcPct val="115000"/>
              </a:lnSpc>
              <a:spcAft>
                <a:spcPts val="1000"/>
              </a:spcAft>
            </a:pPr>
            <a:r>
              <a:rPr lang="tr-TR" b="1" dirty="0" smtClean="0">
                <a:ea typeface="Calibri"/>
                <a:cs typeface="Times New Roman"/>
              </a:rPr>
              <a:t>Her </a:t>
            </a:r>
            <a:r>
              <a:rPr lang="tr-TR" b="1" dirty="0">
                <a:ea typeface="Calibri"/>
                <a:cs typeface="Times New Roman"/>
              </a:rPr>
              <a:t>ne olursa olsun çocukta karşılaşılan uyumsuz ve zorlayıcı durum karşısında mutlaka sabırlı olmayı bilmemiz </a:t>
            </a:r>
            <a:r>
              <a:rPr lang="tr-TR" b="1" dirty="0" smtClean="0">
                <a:ea typeface="Calibri"/>
                <a:cs typeface="Times New Roman"/>
              </a:rPr>
              <a:t>gerekir.</a:t>
            </a:r>
          </a:p>
          <a:p>
            <a:pPr algn="just">
              <a:lnSpc>
                <a:spcPct val="115000"/>
              </a:lnSpc>
              <a:spcAft>
                <a:spcPts val="1000"/>
              </a:spcAft>
            </a:pPr>
            <a:r>
              <a:rPr lang="tr-TR" b="1" dirty="0" smtClean="0">
                <a:ea typeface="Calibri"/>
                <a:cs typeface="Times New Roman"/>
              </a:rPr>
              <a:t>Bunun </a:t>
            </a:r>
            <a:r>
              <a:rPr lang="tr-TR" b="1" dirty="0">
                <a:ea typeface="Calibri"/>
                <a:cs typeface="Times New Roman"/>
              </a:rPr>
              <a:t>yanında, çocuklarımıza kaliteli zaman ayırmamız ve ilgilenmemiz gerekir. Birlikte geçirilecek zaman nicelik değil, nitelik olarak önemlidir. Birlikte çocuğun hoşlanacağı faaliyetler ve hobisi </a:t>
            </a:r>
            <a:r>
              <a:rPr lang="tr-TR" b="1" dirty="0" smtClean="0">
                <a:ea typeface="Calibri"/>
                <a:cs typeface="Times New Roman"/>
              </a:rPr>
              <a:t>yapılabilir.</a:t>
            </a:r>
          </a:p>
          <a:p>
            <a:pPr algn="just">
              <a:lnSpc>
                <a:spcPct val="115000"/>
              </a:lnSpc>
              <a:spcAft>
                <a:spcPts val="1000"/>
              </a:spcAft>
            </a:pPr>
            <a:r>
              <a:rPr lang="tr-TR" b="1" dirty="0" smtClean="0">
                <a:ea typeface="Calibri"/>
                <a:cs typeface="Times New Roman"/>
              </a:rPr>
              <a:t>Kaliteli </a:t>
            </a:r>
            <a:r>
              <a:rPr lang="tr-TR" b="1" dirty="0">
                <a:ea typeface="Calibri"/>
                <a:cs typeface="Times New Roman"/>
              </a:rPr>
              <a:t>zaman geçirmek, çocuğun yaşadıklarını anlamaya </a:t>
            </a:r>
            <a:r>
              <a:rPr lang="tr-TR" b="1" dirty="0" smtClean="0">
                <a:ea typeface="Calibri"/>
                <a:cs typeface="Times New Roman"/>
              </a:rPr>
              <a:t>çalışmak sorunlarını </a:t>
            </a:r>
            <a:r>
              <a:rPr lang="tr-TR" b="1" dirty="0">
                <a:ea typeface="Calibri"/>
                <a:cs typeface="Times New Roman"/>
              </a:rPr>
              <a:t>çözmesine </a:t>
            </a:r>
            <a:r>
              <a:rPr lang="tr-TR" b="1" dirty="0" smtClean="0">
                <a:ea typeface="Calibri"/>
                <a:cs typeface="Times New Roman"/>
              </a:rPr>
              <a:t>yardım </a:t>
            </a:r>
            <a:r>
              <a:rPr lang="tr-TR" b="1" dirty="0">
                <a:ea typeface="Calibri"/>
                <a:cs typeface="Times New Roman"/>
              </a:rPr>
              <a:t>eder.</a:t>
            </a:r>
          </a:p>
          <a:p>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25</a:t>
            </a:fld>
            <a:endParaRPr lang="tr-TR"/>
          </a:p>
        </p:txBody>
      </p:sp>
    </p:spTree>
    <p:extLst>
      <p:ext uri="{BB962C8B-B14F-4D97-AF65-F5344CB8AC3E}">
        <p14:creationId xmlns:p14="http://schemas.microsoft.com/office/powerpoint/2010/main" val="35223017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b="1" dirty="0">
                <a:solidFill>
                  <a:srgbClr val="002060"/>
                </a:solidFill>
                <a:ea typeface="Calibri"/>
                <a:cs typeface="Times New Roman"/>
              </a:rPr>
              <a:t>3. </a:t>
            </a:r>
            <a:r>
              <a:rPr lang="tr-TR" b="1" dirty="0" smtClean="0">
                <a:solidFill>
                  <a:srgbClr val="002060"/>
                </a:solidFill>
                <a:ea typeface="Calibri"/>
                <a:cs typeface="Times New Roman"/>
              </a:rPr>
              <a:t>Cesaretlendirme</a:t>
            </a:r>
            <a:endParaRPr lang="tr-TR" dirty="0">
              <a:solidFill>
                <a:srgbClr val="002060"/>
              </a:solidFill>
            </a:endParaRPr>
          </a:p>
        </p:txBody>
      </p:sp>
      <p:sp>
        <p:nvSpPr>
          <p:cNvPr id="3" name="İçerik Yer Tutucusu 2"/>
          <p:cNvSpPr>
            <a:spLocks noGrp="1"/>
          </p:cNvSpPr>
          <p:nvPr>
            <p:ph idx="1"/>
          </p:nvPr>
        </p:nvSpPr>
        <p:spPr/>
        <p:txBody>
          <a:bodyPr>
            <a:normAutofit fontScale="92500" lnSpcReduction="20000"/>
          </a:bodyPr>
          <a:lstStyle/>
          <a:p>
            <a:pPr algn="just">
              <a:lnSpc>
                <a:spcPct val="115000"/>
              </a:lnSpc>
              <a:spcAft>
                <a:spcPts val="1000"/>
              </a:spcAft>
            </a:pPr>
            <a:r>
              <a:rPr lang="tr-TR" b="1" dirty="0" smtClean="0">
                <a:ea typeface="Calibri"/>
                <a:cs typeface="Times New Roman"/>
              </a:rPr>
              <a:t>Ebeveyn </a:t>
            </a:r>
            <a:r>
              <a:rPr lang="tr-TR" b="1" dirty="0">
                <a:ea typeface="Calibri"/>
                <a:cs typeface="Times New Roman"/>
              </a:rPr>
              <a:t>çocuğun kendine güvenmesini istiyorsa önce ebeveyn çocuğa </a:t>
            </a:r>
            <a:r>
              <a:rPr lang="tr-TR" b="1" dirty="0" smtClean="0">
                <a:ea typeface="Calibri"/>
                <a:cs typeface="Times New Roman"/>
              </a:rPr>
              <a:t>güvenmelidir.</a:t>
            </a:r>
          </a:p>
          <a:p>
            <a:pPr algn="just">
              <a:lnSpc>
                <a:spcPct val="115000"/>
              </a:lnSpc>
              <a:spcAft>
                <a:spcPts val="1000"/>
              </a:spcAft>
            </a:pPr>
            <a:r>
              <a:rPr lang="tr-TR" b="1" dirty="0" smtClean="0">
                <a:ea typeface="Calibri"/>
                <a:cs typeface="Times New Roman"/>
              </a:rPr>
              <a:t>Ebeveyn </a:t>
            </a:r>
            <a:r>
              <a:rPr lang="tr-TR" b="1" dirty="0">
                <a:ea typeface="Calibri"/>
                <a:cs typeface="Times New Roman"/>
              </a:rPr>
              <a:t>çocuğun çabasını övmeli ve </a:t>
            </a:r>
            <a:r>
              <a:rPr lang="tr-TR" b="1" dirty="0" smtClean="0">
                <a:ea typeface="Calibri"/>
                <a:cs typeface="Times New Roman"/>
              </a:rPr>
              <a:t>yüreklendirmelidir.</a:t>
            </a:r>
          </a:p>
          <a:p>
            <a:pPr algn="just">
              <a:lnSpc>
                <a:spcPct val="115000"/>
              </a:lnSpc>
              <a:spcAft>
                <a:spcPts val="1000"/>
              </a:spcAft>
            </a:pPr>
            <a:r>
              <a:rPr lang="tr-TR" b="1" dirty="0" smtClean="0">
                <a:ea typeface="Calibri"/>
                <a:cs typeface="Times New Roman"/>
              </a:rPr>
              <a:t>Cesaretlendirme </a:t>
            </a:r>
            <a:r>
              <a:rPr lang="tr-TR" b="1" dirty="0">
                <a:ea typeface="Calibri"/>
                <a:cs typeface="Times New Roman"/>
              </a:rPr>
              <a:t>çocuğun kendini değerli algılayabilmesi için çok </a:t>
            </a:r>
            <a:r>
              <a:rPr lang="tr-TR" b="1" dirty="0" smtClean="0">
                <a:ea typeface="Calibri"/>
                <a:cs typeface="Times New Roman"/>
              </a:rPr>
              <a:t>önemlidir.</a:t>
            </a:r>
          </a:p>
          <a:p>
            <a:pPr algn="just">
              <a:lnSpc>
                <a:spcPct val="115000"/>
              </a:lnSpc>
              <a:spcAft>
                <a:spcPts val="1000"/>
              </a:spcAft>
            </a:pPr>
            <a:r>
              <a:rPr lang="tr-TR" b="1" dirty="0" smtClean="0">
                <a:ea typeface="Calibri"/>
                <a:cs typeface="Times New Roman"/>
              </a:rPr>
              <a:t>Cesaretlendirme </a:t>
            </a:r>
            <a:r>
              <a:rPr lang="tr-TR" b="1" dirty="0">
                <a:ea typeface="Calibri"/>
                <a:cs typeface="Times New Roman"/>
              </a:rPr>
              <a:t>çocuğu olduğu gibi kabul edip, ona kendi olduğu için değer </a:t>
            </a:r>
            <a:r>
              <a:rPr lang="tr-TR" b="1" dirty="0" smtClean="0">
                <a:ea typeface="Calibri"/>
                <a:cs typeface="Times New Roman"/>
              </a:rPr>
              <a:t>vermektir.</a:t>
            </a:r>
            <a:endParaRPr lang="tr-TR" b="1" dirty="0">
              <a:ea typeface="Calibri"/>
              <a:cs typeface="Times New Roman"/>
            </a:endParaRPr>
          </a:p>
        </p:txBody>
      </p:sp>
      <p:sp>
        <p:nvSpPr>
          <p:cNvPr id="4" name="Slayt Numarası Yer Tutucusu 3"/>
          <p:cNvSpPr>
            <a:spLocks noGrp="1"/>
          </p:cNvSpPr>
          <p:nvPr>
            <p:ph type="sldNum" sz="quarter" idx="12"/>
          </p:nvPr>
        </p:nvSpPr>
        <p:spPr/>
        <p:txBody>
          <a:bodyPr/>
          <a:lstStyle/>
          <a:p>
            <a:fld id="{F302176B-0E47-46AC-8F43-DAB4B8A37D06}" type="slidenum">
              <a:rPr lang="tr-TR" smtClean="0"/>
              <a:t>26</a:t>
            </a:fld>
            <a:endParaRPr lang="tr-TR"/>
          </a:p>
        </p:txBody>
      </p:sp>
    </p:spTree>
    <p:extLst>
      <p:ext uri="{BB962C8B-B14F-4D97-AF65-F5344CB8AC3E}">
        <p14:creationId xmlns:p14="http://schemas.microsoft.com/office/powerpoint/2010/main" val="18822592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000" b="1" dirty="0">
                <a:solidFill>
                  <a:srgbClr val="002060"/>
                </a:solidFill>
                <a:ea typeface="Calibri"/>
                <a:cs typeface="Times New Roman"/>
              </a:rPr>
              <a:t>4. Sevgiyi </a:t>
            </a:r>
            <a:r>
              <a:rPr lang="tr-TR" sz="4000" b="1" dirty="0" smtClean="0">
                <a:solidFill>
                  <a:srgbClr val="002060"/>
                </a:solidFill>
                <a:ea typeface="Calibri"/>
                <a:cs typeface="Times New Roman"/>
              </a:rPr>
              <a:t>Anlatmak</a:t>
            </a:r>
            <a:endParaRPr lang="tr-TR" sz="4000" dirty="0">
              <a:solidFill>
                <a:srgbClr val="002060"/>
              </a:solidFill>
            </a:endParaRPr>
          </a:p>
        </p:txBody>
      </p:sp>
      <p:sp>
        <p:nvSpPr>
          <p:cNvPr id="3" name="İçerik Yer Tutucusu 2"/>
          <p:cNvSpPr>
            <a:spLocks noGrp="1"/>
          </p:cNvSpPr>
          <p:nvPr>
            <p:ph idx="1"/>
          </p:nvPr>
        </p:nvSpPr>
        <p:spPr/>
        <p:txBody>
          <a:bodyPr>
            <a:normAutofit/>
          </a:bodyPr>
          <a:lstStyle/>
          <a:p>
            <a:pPr algn="just">
              <a:lnSpc>
                <a:spcPct val="115000"/>
              </a:lnSpc>
              <a:spcAft>
                <a:spcPts val="1000"/>
              </a:spcAft>
            </a:pPr>
            <a:r>
              <a:rPr lang="tr-TR" b="1" dirty="0" smtClean="0">
                <a:ea typeface="Calibri"/>
                <a:cs typeface="Times New Roman"/>
              </a:rPr>
              <a:t>Sevgiyle </a:t>
            </a:r>
            <a:r>
              <a:rPr lang="tr-TR" b="1" dirty="0">
                <a:ea typeface="Calibri"/>
                <a:cs typeface="Times New Roman"/>
              </a:rPr>
              <a:t>dünyaya getirdiğiniz çocuklarınıza sevgi ve şefkatle </a:t>
            </a:r>
            <a:r>
              <a:rPr lang="tr-TR" b="1" dirty="0" smtClean="0">
                <a:ea typeface="Calibri"/>
                <a:cs typeface="Times New Roman"/>
              </a:rPr>
              <a:t>yaklaşmalısınız.</a:t>
            </a:r>
          </a:p>
          <a:p>
            <a:pPr algn="just">
              <a:lnSpc>
                <a:spcPct val="115000"/>
              </a:lnSpc>
              <a:spcAft>
                <a:spcPts val="1000"/>
              </a:spcAft>
            </a:pPr>
            <a:r>
              <a:rPr lang="tr-TR" b="1" dirty="0" smtClean="0">
                <a:ea typeface="Calibri"/>
                <a:cs typeface="Times New Roman"/>
              </a:rPr>
              <a:t>Çocuğun </a:t>
            </a:r>
            <a:r>
              <a:rPr lang="tr-TR" b="1" dirty="0">
                <a:ea typeface="Calibri"/>
                <a:cs typeface="Times New Roman"/>
              </a:rPr>
              <a:t>kendini güvende hissedebilmesi </a:t>
            </a:r>
            <a:r>
              <a:rPr lang="tr-TR" b="1" dirty="0" smtClean="0">
                <a:ea typeface="Calibri"/>
                <a:cs typeface="Times New Roman"/>
              </a:rPr>
              <a:t>için sevildiğini </a:t>
            </a:r>
            <a:r>
              <a:rPr lang="tr-TR" b="1" dirty="0">
                <a:ea typeface="Calibri"/>
                <a:cs typeface="Times New Roman"/>
              </a:rPr>
              <a:t>bilmesi ve sevmesi gerekir</a:t>
            </a:r>
            <a:r>
              <a:rPr lang="tr-TR" b="1" dirty="0" smtClean="0">
                <a:ea typeface="Calibri"/>
                <a:cs typeface="Times New Roman"/>
              </a:rPr>
              <a:t>.</a:t>
            </a:r>
          </a:p>
          <a:p>
            <a:pPr algn="just">
              <a:lnSpc>
                <a:spcPct val="115000"/>
              </a:lnSpc>
              <a:spcAft>
                <a:spcPts val="1000"/>
              </a:spcAft>
            </a:pPr>
            <a:r>
              <a:rPr lang="tr-TR" b="1" dirty="0" smtClean="0">
                <a:ea typeface="Calibri"/>
                <a:cs typeface="Times New Roman"/>
              </a:rPr>
              <a:t>Özellikle de </a:t>
            </a:r>
            <a:r>
              <a:rPr lang="tr-TR" b="1" dirty="0" smtClean="0">
                <a:solidFill>
                  <a:srgbClr val="FF0000"/>
                </a:solidFill>
                <a:ea typeface="Calibri"/>
                <a:cs typeface="Times New Roman"/>
              </a:rPr>
              <a:t>«koşulsuz sevgi» </a:t>
            </a:r>
            <a:r>
              <a:rPr lang="tr-TR" b="1" dirty="0" smtClean="0">
                <a:ea typeface="Calibri"/>
                <a:cs typeface="Times New Roman"/>
              </a:rPr>
              <a:t>vermelisiniz yani her zaman ve her durumda sevileceğini bilmelidir.</a:t>
            </a:r>
            <a:endParaRPr lang="tr-TR" b="1" dirty="0">
              <a:ea typeface="Calibri"/>
              <a:cs typeface="Times New Roman"/>
            </a:endParaRPr>
          </a:p>
        </p:txBody>
      </p:sp>
      <p:sp>
        <p:nvSpPr>
          <p:cNvPr id="4" name="Slayt Numarası Yer Tutucusu 3"/>
          <p:cNvSpPr>
            <a:spLocks noGrp="1"/>
          </p:cNvSpPr>
          <p:nvPr>
            <p:ph type="sldNum" sz="quarter" idx="12"/>
          </p:nvPr>
        </p:nvSpPr>
        <p:spPr/>
        <p:txBody>
          <a:bodyPr/>
          <a:lstStyle/>
          <a:p>
            <a:fld id="{F302176B-0E47-46AC-8F43-DAB4B8A37D06}" type="slidenum">
              <a:rPr lang="tr-TR" smtClean="0"/>
              <a:t>27</a:t>
            </a:fld>
            <a:endParaRPr lang="tr-TR"/>
          </a:p>
        </p:txBody>
      </p:sp>
    </p:spTree>
    <p:extLst>
      <p:ext uri="{BB962C8B-B14F-4D97-AF65-F5344CB8AC3E}">
        <p14:creationId xmlns:p14="http://schemas.microsoft.com/office/powerpoint/2010/main" val="20473471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505475"/>
          </a:xfrm>
        </p:spPr>
        <p:txBody>
          <a:bodyPr>
            <a:normAutofit fontScale="92500"/>
          </a:bodyPr>
          <a:lstStyle/>
          <a:p>
            <a:pPr algn="just"/>
            <a:r>
              <a:rPr lang="tr-TR" b="1" dirty="0">
                <a:ea typeface="Calibri"/>
                <a:cs typeface="Times New Roman"/>
              </a:rPr>
              <a:t>Son olarak, davranış bozukluğu olan çocukların ebeveyni, öncelikle bu bozukluğun olduğunu kabul etmeli, uzmanlardan ve öğretmenlerinden gizlemeye </a:t>
            </a:r>
            <a:r>
              <a:rPr lang="tr-TR" b="1" dirty="0" smtClean="0">
                <a:ea typeface="Calibri"/>
                <a:cs typeface="Times New Roman"/>
              </a:rPr>
              <a:t>yönelmemelidir.</a:t>
            </a:r>
          </a:p>
          <a:p>
            <a:pPr algn="just"/>
            <a:r>
              <a:rPr lang="tr-TR" b="1" dirty="0" smtClean="0">
                <a:ea typeface="Calibri"/>
                <a:cs typeface="Times New Roman"/>
              </a:rPr>
              <a:t>Gerçekten </a:t>
            </a:r>
            <a:r>
              <a:rPr lang="tr-TR" b="1" dirty="0">
                <a:ea typeface="Calibri"/>
                <a:cs typeface="Times New Roman"/>
              </a:rPr>
              <a:t>çocukta bazı davranış bozuklukları olduğu belirlenmişse, ebeveyn çocuğa karşı mutlaka </a:t>
            </a:r>
            <a:r>
              <a:rPr lang="tr-TR" b="1" dirty="0" smtClean="0">
                <a:ea typeface="Calibri"/>
                <a:cs typeface="Times New Roman"/>
              </a:rPr>
              <a:t>serinkanlı </a:t>
            </a:r>
            <a:r>
              <a:rPr lang="tr-TR" b="1" dirty="0">
                <a:ea typeface="Calibri"/>
                <a:cs typeface="Times New Roman"/>
              </a:rPr>
              <a:t>ve sakin </a:t>
            </a:r>
            <a:r>
              <a:rPr lang="tr-TR" b="1" dirty="0" smtClean="0">
                <a:ea typeface="Calibri"/>
                <a:cs typeface="Times New Roman"/>
              </a:rPr>
              <a:t>davranmalıdır.</a:t>
            </a:r>
          </a:p>
          <a:p>
            <a:pPr algn="just"/>
            <a:r>
              <a:rPr lang="tr-TR" b="1" dirty="0">
                <a:ea typeface="Calibri"/>
                <a:cs typeface="Times New Roman"/>
              </a:rPr>
              <a:t>E</a:t>
            </a:r>
            <a:r>
              <a:rPr lang="tr-TR" b="1" dirty="0" smtClean="0">
                <a:ea typeface="Calibri"/>
                <a:cs typeface="Times New Roman"/>
              </a:rPr>
              <a:t>beveyn</a:t>
            </a:r>
            <a:r>
              <a:rPr lang="tr-TR" b="1" dirty="0">
                <a:ea typeface="Calibri"/>
                <a:cs typeface="Times New Roman"/>
              </a:rPr>
              <a:t>, hoşlanmadıkları davranışlarından ötürü çocuğu etiketlemekten, örneğin </a:t>
            </a:r>
            <a:r>
              <a:rPr lang="tr-TR" b="1" dirty="0" smtClean="0">
                <a:ea typeface="Calibri"/>
                <a:cs typeface="Times New Roman"/>
              </a:rPr>
              <a:t>bazı yaramazlıkları </a:t>
            </a:r>
            <a:r>
              <a:rPr lang="tr-TR" b="1" dirty="0">
                <a:ea typeface="Calibri"/>
                <a:cs typeface="Times New Roman"/>
              </a:rPr>
              <a:t>olan çocuğa hemen ”</a:t>
            </a:r>
            <a:r>
              <a:rPr lang="tr-TR" b="1" dirty="0" err="1">
                <a:ea typeface="Calibri"/>
                <a:cs typeface="Times New Roman"/>
              </a:rPr>
              <a:t>hiperaktif</a:t>
            </a:r>
            <a:r>
              <a:rPr lang="tr-TR" b="1" dirty="0">
                <a:ea typeface="Calibri"/>
                <a:cs typeface="Times New Roman"/>
              </a:rPr>
              <a:t>” etiketi vurmaktan kaçınmalıdırlar</a:t>
            </a:r>
            <a:r>
              <a:rPr lang="tr-TR" b="1" dirty="0" smtClean="0">
                <a:ea typeface="Calibri"/>
                <a:cs typeface="Times New Roman"/>
              </a:rPr>
              <a:t>.</a:t>
            </a:r>
            <a:endParaRPr lang="tr-TR" b="1" dirty="0">
              <a:ea typeface="Calibri"/>
              <a:cs typeface="Times New Roman"/>
            </a:endParaRPr>
          </a:p>
        </p:txBody>
      </p:sp>
      <p:sp>
        <p:nvSpPr>
          <p:cNvPr id="4" name="Slayt Numarası Yer Tutucusu 3"/>
          <p:cNvSpPr>
            <a:spLocks noGrp="1"/>
          </p:cNvSpPr>
          <p:nvPr>
            <p:ph type="sldNum" sz="quarter" idx="12"/>
          </p:nvPr>
        </p:nvSpPr>
        <p:spPr/>
        <p:txBody>
          <a:bodyPr/>
          <a:lstStyle/>
          <a:p>
            <a:fld id="{F302176B-0E47-46AC-8F43-DAB4B8A37D06}" type="slidenum">
              <a:rPr lang="tr-TR" smtClean="0"/>
              <a:t>28</a:t>
            </a:fld>
            <a:endParaRPr lang="tr-TR"/>
          </a:p>
        </p:txBody>
      </p:sp>
    </p:spTree>
    <p:extLst>
      <p:ext uri="{BB962C8B-B14F-4D97-AF65-F5344CB8AC3E}">
        <p14:creationId xmlns:p14="http://schemas.microsoft.com/office/powerpoint/2010/main" val="28820939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922114"/>
          </a:xfrm>
        </p:spPr>
        <p:txBody>
          <a:bodyPr>
            <a:noAutofit/>
          </a:bodyPr>
          <a:lstStyle/>
          <a:p>
            <a:r>
              <a:rPr lang="tr-TR" sz="3400" b="1" dirty="0" smtClean="0">
                <a:solidFill>
                  <a:srgbClr val="FF0000"/>
                </a:solidFill>
              </a:rPr>
              <a:t>Davranış bozukluklarında ailenin rolü nedir?</a:t>
            </a:r>
            <a:endParaRPr lang="tr-TR" sz="3400" b="1" dirty="0">
              <a:solidFill>
                <a:srgbClr val="FF0000"/>
              </a:solidFill>
            </a:endParaRPr>
          </a:p>
        </p:txBody>
      </p:sp>
      <p:sp>
        <p:nvSpPr>
          <p:cNvPr id="3" name="İçerik Yer Tutucusu 2"/>
          <p:cNvSpPr>
            <a:spLocks noGrp="1"/>
          </p:cNvSpPr>
          <p:nvPr>
            <p:ph idx="1"/>
          </p:nvPr>
        </p:nvSpPr>
        <p:spPr>
          <a:xfrm>
            <a:off x="467544" y="1412776"/>
            <a:ext cx="8229600" cy="4929411"/>
          </a:xfrm>
        </p:spPr>
        <p:txBody>
          <a:bodyPr>
            <a:noAutofit/>
          </a:bodyPr>
          <a:lstStyle/>
          <a:p>
            <a:pPr algn="just"/>
            <a:r>
              <a:rPr lang="tr-TR" sz="2700" b="1" dirty="0">
                <a:ea typeface="Calibri"/>
                <a:cs typeface="Times New Roman"/>
              </a:rPr>
              <a:t>Bazı davranış bozukluklarının nedeni organik olabilir. Bu tıbbî muayene ile belirlenebilecek bir </a:t>
            </a:r>
            <a:r>
              <a:rPr lang="tr-TR" sz="2700" b="1" dirty="0" smtClean="0">
                <a:ea typeface="Calibri"/>
                <a:cs typeface="Times New Roman"/>
              </a:rPr>
              <a:t>şeydir.</a:t>
            </a:r>
          </a:p>
          <a:p>
            <a:pPr algn="just"/>
            <a:r>
              <a:rPr lang="tr-TR" sz="2700" b="1" dirty="0" smtClean="0">
                <a:ea typeface="Calibri"/>
                <a:cs typeface="Times New Roman"/>
              </a:rPr>
              <a:t>Ancak </a:t>
            </a:r>
            <a:r>
              <a:rPr lang="tr-TR" sz="2700" b="1" dirty="0">
                <a:ea typeface="Calibri"/>
                <a:cs typeface="Times New Roman"/>
              </a:rPr>
              <a:t>çoğu davranış bozukluklarında olumsuz aile ortamı ve eşler arasındaki çatışmalarının büyük rol oynadığı </a:t>
            </a:r>
            <a:r>
              <a:rPr lang="tr-TR" sz="2700" b="1" dirty="0" smtClean="0">
                <a:ea typeface="Calibri"/>
                <a:cs typeface="Times New Roman"/>
              </a:rPr>
              <a:t>bilinmektedir. Bu </a:t>
            </a:r>
            <a:r>
              <a:rPr lang="tr-TR" sz="2700" b="1" dirty="0">
                <a:ea typeface="Calibri"/>
                <a:cs typeface="Times New Roman"/>
              </a:rPr>
              <a:t>nedenle, ebeveyn çocuk ilişkisinin niteliğinin nasıl bir </a:t>
            </a:r>
            <a:r>
              <a:rPr lang="tr-TR" sz="2700" b="1" dirty="0" smtClean="0">
                <a:ea typeface="Calibri"/>
                <a:cs typeface="Times New Roman"/>
              </a:rPr>
              <a:t>rol </a:t>
            </a:r>
            <a:r>
              <a:rPr lang="tr-TR" sz="2700" b="1" dirty="0">
                <a:ea typeface="Calibri"/>
                <a:cs typeface="Times New Roman"/>
              </a:rPr>
              <a:t>oynamış </a:t>
            </a:r>
            <a:r>
              <a:rPr lang="tr-TR" sz="2700" b="1" dirty="0" smtClean="0">
                <a:ea typeface="Calibri"/>
                <a:cs typeface="Times New Roman"/>
              </a:rPr>
              <a:t>olabileceği irdelenmelidir.</a:t>
            </a:r>
          </a:p>
          <a:p>
            <a:pPr algn="just"/>
            <a:r>
              <a:rPr lang="tr-TR" sz="2700" b="1" dirty="0" smtClean="0">
                <a:ea typeface="Calibri"/>
                <a:cs typeface="Times New Roman"/>
              </a:rPr>
              <a:t>Anne </a:t>
            </a:r>
            <a:r>
              <a:rPr lang="tr-TR" sz="2700" b="1" dirty="0">
                <a:ea typeface="Calibri"/>
                <a:cs typeface="Times New Roman"/>
              </a:rPr>
              <a:t>babanın çocuğa yeterince ilgi, şefkat ve sevgisini göstermemesi, ihmal, aile içi şiddet vb. durumlar davranış bozukluklarının aileden kaynaklanan en önemli nedenleri arasında sıralanmaktadır</a:t>
            </a:r>
            <a:r>
              <a:rPr lang="tr-TR" sz="2700" b="1" dirty="0" smtClean="0">
                <a:ea typeface="Calibri"/>
                <a:cs typeface="Times New Roman"/>
              </a:rPr>
              <a:t>.</a:t>
            </a:r>
            <a:endParaRPr lang="tr-TR" sz="2700" b="1" dirty="0">
              <a:ea typeface="Calibri"/>
              <a:cs typeface="Times New Roman"/>
            </a:endParaRPr>
          </a:p>
        </p:txBody>
      </p:sp>
      <p:sp>
        <p:nvSpPr>
          <p:cNvPr id="4" name="Slayt Numarası Yer Tutucusu 3"/>
          <p:cNvSpPr>
            <a:spLocks noGrp="1"/>
          </p:cNvSpPr>
          <p:nvPr>
            <p:ph type="sldNum" sz="quarter" idx="12"/>
          </p:nvPr>
        </p:nvSpPr>
        <p:spPr/>
        <p:txBody>
          <a:bodyPr/>
          <a:lstStyle/>
          <a:p>
            <a:fld id="{F302176B-0E47-46AC-8F43-DAB4B8A37D06}" type="slidenum">
              <a:rPr lang="tr-TR" smtClean="0"/>
              <a:t>29</a:t>
            </a:fld>
            <a:endParaRPr lang="tr-TR"/>
          </a:p>
        </p:txBody>
      </p:sp>
    </p:spTree>
    <p:extLst>
      <p:ext uri="{BB962C8B-B14F-4D97-AF65-F5344CB8AC3E}">
        <p14:creationId xmlns:p14="http://schemas.microsoft.com/office/powerpoint/2010/main" val="4520040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20688"/>
            <a:ext cx="8229600" cy="5688632"/>
          </a:xfrm>
        </p:spPr>
        <p:txBody>
          <a:bodyPr>
            <a:normAutofit/>
          </a:bodyPr>
          <a:lstStyle/>
          <a:p>
            <a:pPr marL="0" indent="0" algn="just">
              <a:buNone/>
            </a:pPr>
            <a:r>
              <a:rPr lang="tr-TR" sz="4000" b="1" dirty="0" smtClean="0">
                <a:solidFill>
                  <a:srgbClr val="FF0000"/>
                </a:solidFill>
                <a:ea typeface="Calibri"/>
                <a:cs typeface="Times New Roman"/>
              </a:rPr>
              <a:t>Davranış </a:t>
            </a:r>
            <a:r>
              <a:rPr lang="tr-TR" sz="4000" b="1" dirty="0">
                <a:solidFill>
                  <a:srgbClr val="FF0000"/>
                </a:solidFill>
                <a:ea typeface="Calibri"/>
                <a:cs typeface="Times New Roman"/>
              </a:rPr>
              <a:t>bozuklukları; </a:t>
            </a:r>
            <a:r>
              <a:rPr lang="tr-TR" sz="4000" b="1" dirty="0">
                <a:ea typeface="Calibri"/>
                <a:cs typeface="Times New Roman"/>
              </a:rPr>
              <a:t>çocuğun çeşitli ruhsal ve bedensel nedenlere </a:t>
            </a:r>
            <a:r>
              <a:rPr lang="tr-TR" sz="4000" b="1" dirty="0" smtClean="0">
                <a:ea typeface="Calibri"/>
                <a:cs typeface="Times New Roman"/>
              </a:rPr>
              <a:t>bağlı </a:t>
            </a:r>
            <a:r>
              <a:rPr lang="tr-TR" sz="4000" b="1" dirty="0">
                <a:ea typeface="Calibri"/>
                <a:cs typeface="Times New Roman"/>
              </a:rPr>
              <a:t>iç çatışmalarını davranışlarına aktarması sonucu ortaya </a:t>
            </a:r>
            <a:r>
              <a:rPr lang="tr-TR" sz="4000" b="1" dirty="0" smtClean="0">
                <a:ea typeface="Calibri"/>
                <a:cs typeface="Times New Roman"/>
              </a:rPr>
              <a:t>çıkar.</a:t>
            </a:r>
          </a:p>
          <a:p>
            <a:pPr marL="0" indent="0" algn="just">
              <a:buNone/>
            </a:pPr>
            <a:endParaRPr lang="tr-TR" sz="1800" b="1" dirty="0" smtClean="0">
              <a:ea typeface="Calibri"/>
              <a:cs typeface="Times New Roman"/>
            </a:endParaRPr>
          </a:p>
          <a:p>
            <a:pPr marL="0" indent="0" algn="just">
              <a:buNone/>
            </a:pPr>
            <a:r>
              <a:rPr lang="tr-TR" sz="4000" b="1" dirty="0" smtClean="0">
                <a:ea typeface="Calibri"/>
                <a:cs typeface="Times New Roman"/>
              </a:rPr>
              <a:t>Hırçınlık</a:t>
            </a:r>
            <a:r>
              <a:rPr lang="tr-TR" sz="4000" b="1" dirty="0">
                <a:ea typeface="Calibri"/>
                <a:cs typeface="Times New Roman"/>
              </a:rPr>
              <a:t>, sinirlilik, saldırganlık, inatçılık, yalan söyleme, bir şeyler çalma, küfür gibi davranışlar </a:t>
            </a:r>
            <a:r>
              <a:rPr lang="tr-TR" sz="4000" b="1" dirty="0" smtClean="0">
                <a:solidFill>
                  <a:srgbClr val="FF0000"/>
                </a:solidFill>
                <a:ea typeface="Calibri"/>
                <a:cs typeface="Times New Roman"/>
              </a:rPr>
              <a:t>davranış bozuklukları </a:t>
            </a:r>
            <a:r>
              <a:rPr lang="tr-TR" sz="4000" b="1" dirty="0" smtClean="0">
                <a:ea typeface="Calibri"/>
                <a:cs typeface="Times New Roman"/>
              </a:rPr>
              <a:t>olarak değerlendirilir.</a:t>
            </a:r>
            <a:endParaRPr lang="tr-TR" b="1" dirty="0">
              <a:ea typeface="Calibri"/>
              <a:cs typeface="Times New Roman"/>
            </a:endParaRPr>
          </a:p>
        </p:txBody>
      </p:sp>
      <p:sp>
        <p:nvSpPr>
          <p:cNvPr id="2" name="Slayt Numarası Yer Tutucusu 1"/>
          <p:cNvSpPr>
            <a:spLocks noGrp="1"/>
          </p:cNvSpPr>
          <p:nvPr>
            <p:ph type="sldNum" sz="quarter" idx="12"/>
          </p:nvPr>
        </p:nvSpPr>
        <p:spPr/>
        <p:txBody>
          <a:bodyPr/>
          <a:lstStyle/>
          <a:p>
            <a:fld id="{F302176B-0E47-46AC-8F43-DAB4B8A37D06}" type="slidenum">
              <a:rPr lang="tr-TR" smtClean="0"/>
              <a:t>3</a:t>
            </a:fld>
            <a:endParaRPr lang="tr-TR"/>
          </a:p>
        </p:txBody>
      </p:sp>
    </p:spTree>
    <p:extLst>
      <p:ext uri="{BB962C8B-B14F-4D97-AF65-F5344CB8AC3E}">
        <p14:creationId xmlns:p14="http://schemas.microsoft.com/office/powerpoint/2010/main" val="2774158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78098"/>
          </a:xfrm>
        </p:spPr>
        <p:txBody>
          <a:bodyPr/>
          <a:lstStyle/>
          <a:p>
            <a:r>
              <a:rPr lang="tr-TR" sz="3600" b="1" dirty="0">
                <a:solidFill>
                  <a:srgbClr val="FF0000"/>
                </a:solidFill>
              </a:rPr>
              <a:t>Unutulmamalıdır ki, </a:t>
            </a:r>
            <a:endParaRPr lang="tr-TR" b="1" dirty="0">
              <a:solidFill>
                <a:srgbClr val="FF0000"/>
              </a:solidFill>
            </a:endParaRPr>
          </a:p>
        </p:txBody>
      </p:sp>
      <p:sp>
        <p:nvSpPr>
          <p:cNvPr id="3" name="İçerik Yer Tutucusu 2"/>
          <p:cNvSpPr>
            <a:spLocks noGrp="1"/>
          </p:cNvSpPr>
          <p:nvPr>
            <p:ph idx="1"/>
          </p:nvPr>
        </p:nvSpPr>
        <p:spPr>
          <a:xfrm>
            <a:off x="457200" y="1196752"/>
            <a:ext cx="8229600" cy="5256584"/>
          </a:xfrm>
        </p:spPr>
        <p:txBody>
          <a:bodyPr>
            <a:normAutofit fontScale="77500" lnSpcReduction="20000"/>
          </a:bodyPr>
          <a:lstStyle/>
          <a:p>
            <a:pPr algn="just"/>
            <a:r>
              <a:rPr lang="tr-TR" b="1" dirty="0" smtClean="0"/>
              <a:t>Çocuktaki </a:t>
            </a:r>
            <a:r>
              <a:rPr lang="tr-TR" b="1" dirty="0"/>
              <a:t>bir davranış bozukluğunu ortadan kaldırmak için çocuğa müdahale etmekten çok, çocuğun anne babası veya ailesine müdahale ederek anne babayı eğitmek, aile ortamını yumuşatmak daha isabetli </a:t>
            </a:r>
            <a:r>
              <a:rPr lang="tr-TR" b="1" dirty="0" smtClean="0"/>
              <a:t>olabilmektedir.</a:t>
            </a:r>
          </a:p>
          <a:p>
            <a:pPr algn="just"/>
            <a:r>
              <a:rPr lang="tr-TR" b="1" dirty="0" smtClean="0"/>
              <a:t>Bu </a:t>
            </a:r>
            <a:r>
              <a:rPr lang="tr-TR" b="1" dirty="0"/>
              <a:t>nedenle eşler ihtiyaç duyduklarında, çözemedikleri bir sorunla karşılaştıklarında </a:t>
            </a:r>
            <a:r>
              <a:rPr lang="tr-TR" b="1" dirty="0" smtClean="0"/>
              <a:t>çözümü için gerekli </a:t>
            </a:r>
            <a:r>
              <a:rPr lang="tr-TR" b="1" dirty="0"/>
              <a:t>yardımı almalıdırlar. Bilinçli ve duyarlı bir insan uzmanlardan yararlanabilen </a:t>
            </a:r>
            <a:r>
              <a:rPr lang="tr-TR" b="1" dirty="0" smtClean="0"/>
              <a:t>kimsedir.</a:t>
            </a:r>
          </a:p>
          <a:p>
            <a:pPr algn="just"/>
            <a:r>
              <a:rPr lang="tr-TR" b="1" dirty="0" smtClean="0"/>
              <a:t>Anne </a:t>
            </a:r>
            <a:r>
              <a:rPr lang="tr-TR" b="1" dirty="0"/>
              <a:t>babalar, çocukta bazı davranış bozukluklarının ortaya çıkmaması için, davranışlarıyla çocuğa destekleyici bir model </a:t>
            </a:r>
            <a:r>
              <a:rPr lang="tr-TR" b="1" dirty="0" smtClean="0"/>
              <a:t>olabilmelidir.</a:t>
            </a:r>
          </a:p>
          <a:p>
            <a:pPr algn="just"/>
            <a:r>
              <a:rPr lang="tr-TR" b="1" dirty="0" smtClean="0"/>
              <a:t>Anne </a:t>
            </a:r>
            <a:r>
              <a:rPr lang="tr-TR" b="1" dirty="0"/>
              <a:t>babalar, sadece yanlış davranışın ne olduğunu söylemekle yetinmeyip doğru davranışın ne olduğunu açık, net basit bir cümleyle çocuğa anlatmalı, hemen akabinde doğrusunu davranışlarıyla çocuğa göstermelidirler.</a:t>
            </a:r>
          </a:p>
          <a:p>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30</a:t>
            </a:fld>
            <a:endParaRPr lang="tr-TR"/>
          </a:p>
        </p:txBody>
      </p:sp>
    </p:spTree>
    <p:extLst>
      <p:ext uri="{BB962C8B-B14F-4D97-AF65-F5344CB8AC3E}">
        <p14:creationId xmlns:p14="http://schemas.microsoft.com/office/powerpoint/2010/main" val="32291384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06090"/>
          </a:xfrm>
        </p:spPr>
        <p:txBody>
          <a:bodyPr>
            <a:normAutofit/>
          </a:bodyPr>
          <a:lstStyle/>
          <a:p>
            <a:r>
              <a:rPr lang="tr-TR" sz="3600" b="1" dirty="0">
                <a:solidFill>
                  <a:srgbClr val="FF0000"/>
                </a:solidFill>
              </a:rPr>
              <a:t>Çocuklarda Yıkıcı Davranış </a:t>
            </a:r>
            <a:r>
              <a:rPr lang="tr-TR" sz="3600" b="1" dirty="0" smtClean="0">
                <a:solidFill>
                  <a:srgbClr val="FF0000"/>
                </a:solidFill>
              </a:rPr>
              <a:t>Bozuklukları</a:t>
            </a:r>
            <a:endParaRPr lang="tr-TR" sz="3600" dirty="0">
              <a:solidFill>
                <a:srgbClr val="FF0000"/>
              </a:solidFill>
            </a:endParaRPr>
          </a:p>
        </p:txBody>
      </p:sp>
      <p:sp>
        <p:nvSpPr>
          <p:cNvPr id="3" name="İçerik Yer Tutucusu 2"/>
          <p:cNvSpPr>
            <a:spLocks noGrp="1"/>
          </p:cNvSpPr>
          <p:nvPr>
            <p:ph idx="1"/>
          </p:nvPr>
        </p:nvSpPr>
        <p:spPr>
          <a:xfrm>
            <a:off x="457200" y="1196752"/>
            <a:ext cx="8229600" cy="4929411"/>
          </a:xfrm>
        </p:spPr>
        <p:txBody>
          <a:bodyPr>
            <a:normAutofit fontScale="92500" lnSpcReduction="10000"/>
          </a:bodyPr>
          <a:lstStyle/>
          <a:p>
            <a:r>
              <a:rPr lang="tr-TR" dirty="0"/>
              <a:t>Kimi çocuklar başkalarına ciddi rahatsızlık veren; işlevsel olmayan ve toplumsal doğrulara aykırı davranışlar </a:t>
            </a:r>
            <a:r>
              <a:rPr lang="tr-TR" dirty="0" smtClean="0"/>
              <a:t>sergilerler.</a:t>
            </a:r>
          </a:p>
          <a:p>
            <a:r>
              <a:rPr lang="tr-TR" dirty="0" smtClean="0"/>
              <a:t>Bu </a:t>
            </a:r>
            <a:r>
              <a:rPr lang="tr-TR" dirty="0"/>
              <a:t>çocuklar; sebepsiz yere sürekli olumsuz davranışlarda bulunur, duygularını kontrol edemez ve çabuk </a:t>
            </a:r>
            <a:r>
              <a:rPr lang="tr-TR" dirty="0" smtClean="0"/>
              <a:t>sinirlenirler.</a:t>
            </a:r>
          </a:p>
          <a:p>
            <a:r>
              <a:rPr lang="tr-TR" dirty="0" smtClean="0"/>
              <a:t>Yıkıcı </a:t>
            </a:r>
            <a:r>
              <a:rPr lang="tr-TR" dirty="0"/>
              <a:t>davranış </a:t>
            </a:r>
            <a:r>
              <a:rPr lang="tr-TR" dirty="0" smtClean="0"/>
              <a:t>bozuklukları;</a:t>
            </a:r>
          </a:p>
          <a:p>
            <a:pPr marL="514350" indent="-514350">
              <a:buFont typeface="+mj-lt"/>
              <a:buAutoNum type="arabicPeriod"/>
            </a:pPr>
            <a:r>
              <a:rPr lang="tr-TR" b="1" dirty="0" smtClean="0">
                <a:solidFill>
                  <a:srgbClr val="FF0000"/>
                </a:solidFill>
              </a:rPr>
              <a:t>Karşıt Olma- Karşı Gelme Bozukluğu</a:t>
            </a:r>
          </a:p>
          <a:p>
            <a:pPr marL="514350" indent="-514350">
              <a:buFont typeface="+mj-lt"/>
              <a:buAutoNum type="arabicPeriod"/>
            </a:pPr>
            <a:r>
              <a:rPr lang="tr-TR" b="1" dirty="0" smtClean="0">
                <a:solidFill>
                  <a:srgbClr val="FF0000"/>
                </a:solidFill>
              </a:rPr>
              <a:t>Davranım Bozukluğu</a:t>
            </a:r>
          </a:p>
          <a:p>
            <a:pPr marL="0" indent="0">
              <a:buNone/>
            </a:pPr>
            <a:r>
              <a:rPr lang="tr-TR" dirty="0" smtClean="0"/>
              <a:t>olarak </a:t>
            </a:r>
            <a:r>
              <a:rPr lang="tr-TR" dirty="0"/>
              <a:t>ikiye ayrılır</a:t>
            </a:r>
            <a:r>
              <a:rPr lang="tr-TR" dirty="0" smtClean="0"/>
              <a:t>.</a:t>
            </a:r>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31</a:t>
            </a:fld>
            <a:endParaRPr lang="tr-TR"/>
          </a:p>
        </p:txBody>
      </p:sp>
    </p:spTree>
    <p:extLst>
      <p:ext uri="{BB962C8B-B14F-4D97-AF65-F5344CB8AC3E}">
        <p14:creationId xmlns:p14="http://schemas.microsoft.com/office/powerpoint/2010/main" val="25835349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836712"/>
            <a:ext cx="8229600" cy="5289451"/>
          </a:xfrm>
        </p:spPr>
        <p:txBody>
          <a:bodyPr>
            <a:normAutofit fontScale="92500" lnSpcReduction="10000"/>
          </a:bodyPr>
          <a:lstStyle/>
          <a:p>
            <a:r>
              <a:rPr lang="tr-TR" b="1" dirty="0">
                <a:solidFill>
                  <a:srgbClr val="FF0000"/>
                </a:solidFill>
              </a:rPr>
              <a:t>Karşı gelme bozukluğu </a:t>
            </a:r>
            <a:r>
              <a:rPr lang="tr-TR" b="1" dirty="0"/>
              <a:t>olan çocuklar başkalarını kasıtlı rahatsız eder, kendi hatalarından başkalarını sorumlu tutar, nefret dolu davranır, kin tutar ve sürekli başkalarının sınırlarını zorlar. Bu çocukları eğitmek zordur, direnç gösterirler ancak şiddet uygulamazlar</a:t>
            </a:r>
            <a:r>
              <a:rPr lang="tr-TR" b="1" dirty="0" smtClean="0"/>
              <a:t>.</a:t>
            </a:r>
          </a:p>
          <a:p>
            <a:r>
              <a:rPr lang="tr-TR" dirty="0"/>
              <a:t>Karşı gelme bozukluğu, davranım bozukluğunun hafif şekli olarak da kabul edilir. Karşı gelme bozukluğu olan çocuklar sürekli olumsuz ve düşmanca davranışlarla karşı gelir ancak bu tutumlarını sosyal değerleri ya da başkalarının haklarını çiğnemeden sürdürürler. </a:t>
            </a:r>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32</a:t>
            </a:fld>
            <a:endParaRPr lang="tr-TR"/>
          </a:p>
        </p:txBody>
      </p:sp>
    </p:spTree>
    <p:extLst>
      <p:ext uri="{BB962C8B-B14F-4D97-AF65-F5344CB8AC3E}">
        <p14:creationId xmlns:p14="http://schemas.microsoft.com/office/powerpoint/2010/main" val="17016236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92696"/>
            <a:ext cx="8229600" cy="5433467"/>
          </a:xfrm>
        </p:spPr>
        <p:txBody>
          <a:bodyPr>
            <a:normAutofit fontScale="85000" lnSpcReduction="20000"/>
          </a:bodyPr>
          <a:lstStyle/>
          <a:p>
            <a:r>
              <a:rPr lang="tr-TR" b="1" dirty="0">
                <a:solidFill>
                  <a:srgbClr val="FF0000"/>
                </a:solidFill>
              </a:rPr>
              <a:t>Davranım bozukluğu yaşayan çocuklar da;</a:t>
            </a:r>
            <a:r>
              <a:rPr lang="tr-TR" dirty="0">
                <a:solidFill>
                  <a:srgbClr val="FF0000"/>
                </a:solidFill>
              </a:rPr>
              <a:t> </a:t>
            </a:r>
            <a:r>
              <a:rPr lang="tr-TR" dirty="0"/>
              <a:t>başkalarına şiddet uygulama, tehdit etme, kavga başlatma, hırsızlık, okuldan ya da evden kaçma, hayvana ve insana acımasız davranma, başkalarını cinselliğe zorlama, yangın çıkarma ve gasp gibi belirtiler vardır. Aynı zamanda; </a:t>
            </a:r>
            <a:endParaRPr lang="tr-TR" dirty="0" smtClean="0"/>
          </a:p>
          <a:p>
            <a:r>
              <a:rPr lang="tr-TR" b="1" dirty="0"/>
              <a:t>O</a:t>
            </a:r>
            <a:r>
              <a:rPr lang="tr-TR" b="1" dirty="0" smtClean="0"/>
              <a:t>torite </a:t>
            </a:r>
            <a:r>
              <a:rPr lang="tr-TR" b="1" dirty="0"/>
              <a:t>figürleri ile sıkça çatışmaya girerler, sürekli sorun yaratır ve cezadan ders </a:t>
            </a:r>
            <a:r>
              <a:rPr lang="tr-TR" b="1" dirty="0" smtClean="0"/>
              <a:t>almazlar.</a:t>
            </a:r>
          </a:p>
          <a:p>
            <a:r>
              <a:rPr lang="tr-TR" b="1" dirty="0" smtClean="0"/>
              <a:t>Davranışlarıyla </a:t>
            </a:r>
            <a:r>
              <a:rPr lang="tr-TR" b="1" dirty="0"/>
              <a:t>yüzleştirildiklerinde utanma ya da mahcup olma tepkisi </a:t>
            </a:r>
            <a:r>
              <a:rPr lang="tr-TR" b="1" dirty="0" smtClean="0"/>
              <a:t>olmaz.</a:t>
            </a:r>
          </a:p>
          <a:p>
            <a:r>
              <a:rPr lang="tr-TR" b="1" dirty="0" smtClean="0"/>
              <a:t>Kısacası </a:t>
            </a:r>
            <a:r>
              <a:rPr lang="tr-TR" b="1" dirty="0"/>
              <a:t>başkalarının hak ve hukuklarına zarar verir, duygularına saygı göstermez, sosyal değerleri ya da kuralları ihlal </a:t>
            </a:r>
            <a:r>
              <a:rPr lang="tr-TR" b="1" dirty="0" smtClean="0"/>
              <a:t>ederler.</a:t>
            </a:r>
          </a:p>
          <a:p>
            <a:r>
              <a:rPr lang="tr-TR" b="1" dirty="0" smtClean="0"/>
              <a:t>Davranım </a:t>
            </a:r>
            <a:r>
              <a:rPr lang="tr-TR" b="1" dirty="0"/>
              <a:t>bozukluğunun belirtileri ne kadar erken başlarsa hastalığın seyri de o kadar kötüdür.</a:t>
            </a:r>
            <a:endParaRPr lang="tr-TR" dirty="0"/>
          </a:p>
          <a:p>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33</a:t>
            </a:fld>
            <a:endParaRPr lang="tr-TR"/>
          </a:p>
        </p:txBody>
      </p:sp>
    </p:spTree>
    <p:extLst>
      <p:ext uri="{BB962C8B-B14F-4D97-AF65-F5344CB8AC3E}">
        <p14:creationId xmlns:p14="http://schemas.microsoft.com/office/powerpoint/2010/main" val="106389572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06090"/>
          </a:xfrm>
        </p:spPr>
        <p:txBody>
          <a:bodyPr>
            <a:normAutofit fontScale="90000"/>
          </a:bodyPr>
          <a:lstStyle/>
          <a:p>
            <a:r>
              <a:rPr lang="tr-TR" b="1" dirty="0" smtClean="0">
                <a:solidFill>
                  <a:srgbClr val="FF0000"/>
                </a:solidFill>
              </a:rPr>
              <a:t>Nedenleri</a:t>
            </a:r>
            <a:endParaRPr lang="tr-TR" b="1" dirty="0">
              <a:solidFill>
                <a:srgbClr val="FF0000"/>
              </a:solidFill>
            </a:endParaRPr>
          </a:p>
        </p:txBody>
      </p:sp>
      <p:sp>
        <p:nvSpPr>
          <p:cNvPr id="3" name="İçerik Yer Tutucusu 2"/>
          <p:cNvSpPr>
            <a:spLocks noGrp="1"/>
          </p:cNvSpPr>
          <p:nvPr>
            <p:ph idx="1"/>
          </p:nvPr>
        </p:nvSpPr>
        <p:spPr>
          <a:xfrm>
            <a:off x="457200" y="1124744"/>
            <a:ext cx="8229600" cy="5001419"/>
          </a:xfrm>
        </p:spPr>
        <p:txBody>
          <a:bodyPr>
            <a:noAutofit/>
          </a:bodyPr>
          <a:lstStyle/>
          <a:p>
            <a:r>
              <a:rPr lang="tr-TR" sz="3000" b="1" dirty="0"/>
              <a:t>Ailenin çocuk eğitiminde aşırı denetleyici olması, katı disiplin uygulaması ya da aşırı ilgisizlik, </a:t>
            </a:r>
            <a:r>
              <a:rPr lang="tr-TR" sz="3000" b="1" dirty="0" err="1"/>
              <a:t>red</a:t>
            </a:r>
            <a:r>
              <a:rPr lang="tr-TR" sz="3000" b="1" dirty="0"/>
              <a:t> ve ihmal, bakım ve eğitimde tutarsızlık, sınır konulmaması, denetimde eksiklik, kuralsız yetiştirme, ağır cezaların verilmesi, bakıcının sıkça değişmesi, kurumlarda yetişme, fiziksel ya da cinsel sömürü, suçlu çocuklarla arkadaşlık etme ve ailesel psikopatolojilerin (anormallik) varlığı yıkıcı davranış bozuklukların gelişimine yol açabilir. Birçok risk faktörü bir arada göründüğü zaman çocukta davranım bozukluğu oluşabilir</a:t>
            </a:r>
            <a:r>
              <a:rPr lang="tr-TR" sz="3000" b="1" dirty="0" smtClean="0"/>
              <a:t>.</a:t>
            </a:r>
            <a:endParaRPr lang="tr-TR" sz="3000"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34</a:t>
            </a:fld>
            <a:endParaRPr lang="tr-TR"/>
          </a:p>
        </p:txBody>
      </p:sp>
    </p:spTree>
    <p:extLst>
      <p:ext uri="{BB962C8B-B14F-4D97-AF65-F5344CB8AC3E}">
        <p14:creationId xmlns:p14="http://schemas.microsoft.com/office/powerpoint/2010/main" val="119013864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06090"/>
          </a:xfrm>
        </p:spPr>
        <p:txBody>
          <a:bodyPr>
            <a:normAutofit fontScale="90000"/>
          </a:bodyPr>
          <a:lstStyle/>
          <a:p>
            <a:r>
              <a:rPr lang="tr-TR" b="1" dirty="0">
                <a:solidFill>
                  <a:srgbClr val="FF0000"/>
                </a:solidFill>
              </a:rPr>
              <a:t>Tedavi nasıl yapılır</a:t>
            </a:r>
            <a:r>
              <a:rPr lang="tr-TR" b="1" dirty="0" smtClean="0">
                <a:solidFill>
                  <a:srgbClr val="FF0000"/>
                </a:solidFill>
              </a:rPr>
              <a:t>?</a:t>
            </a:r>
            <a:endParaRPr lang="tr-TR" dirty="0">
              <a:solidFill>
                <a:srgbClr val="FF0000"/>
              </a:solidFill>
            </a:endParaRPr>
          </a:p>
        </p:txBody>
      </p:sp>
      <p:sp>
        <p:nvSpPr>
          <p:cNvPr id="3" name="İçerik Yer Tutucusu 2"/>
          <p:cNvSpPr>
            <a:spLocks noGrp="1"/>
          </p:cNvSpPr>
          <p:nvPr>
            <p:ph idx="1"/>
          </p:nvPr>
        </p:nvSpPr>
        <p:spPr>
          <a:xfrm>
            <a:off x="457200" y="1124744"/>
            <a:ext cx="8229600" cy="5400600"/>
          </a:xfrm>
        </p:spPr>
        <p:txBody>
          <a:bodyPr>
            <a:normAutofit fontScale="70000" lnSpcReduction="20000"/>
          </a:bodyPr>
          <a:lstStyle/>
          <a:p>
            <a:r>
              <a:rPr lang="tr-TR" b="1" dirty="0" smtClean="0"/>
              <a:t>Yıkıcı </a:t>
            </a:r>
            <a:r>
              <a:rPr lang="tr-TR" b="1" dirty="0"/>
              <a:t>davranış bozuklukları olan çocuklar büyük ölçüde tedavi edilebilir.</a:t>
            </a:r>
            <a:r>
              <a:rPr lang="tr-TR" dirty="0"/>
              <a:t> </a:t>
            </a:r>
            <a:endParaRPr lang="tr-TR" dirty="0" smtClean="0"/>
          </a:p>
          <a:p>
            <a:r>
              <a:rPr lang="tr-TR" b="1" dirty="0" smtClean="0"/>
              <a:t>Yıkıcı </a:t>
            </a:r>
            <a:r>
              <a:rPr lang="tr-TR" b="1" dirty="0"/>
              <a:t>davranım bozukluğu olan çocuklar; davranışlarıyla ebeveynin ve başkalarının kendilerine olumsuz yaklaşmasına neden olabilir, çocuk daha da isyankâr olur ve böylece kısır döngü </a:t>
            </a:r>
            <a:r>
              <a:rPr lang="tr-TR" b="1" dirty="0" smtClean="0"/>
              <a:t>oluşur.</a:t>
            </a:r>
          </a:p>
          <a:p>
            <a:r>
              <a:rPr lang="tr-TR" b="1" dirty="0" smtClean="0"/>
              <a:t>Çok </a:t>
            </a:r>
            <a:r>
              <a:rPr lang="tr-TR" b="1" dirty="0"/>
              <a:t>ilerleyen durumlarda, ebeveynler kendi çocuklarından şiddet görebilirler. Genelde böyle durumlarda aileler kendilerini toplumdan izole </a:t>
            </a:r>
            <a:r>
              <a:rPr lang="tr-TR" b="1" dirty="0" smtClean="0"/>
              <a:t>ederler.</a:t>
            </a:r>
          </a:p>
          <a:p>
            <a:r>
              <a:rPr lang="tr-TR" b="1" dirty="0" smtClean="0"/>
              <a:t>Özellikle </a:t>
            </a:r>
            <a:r>
              <a:rPr lang="tr-TR" b="1" dirty="0"/>
              <a:t>10 yaşından önce başlayan yıkıcı davranış bozuklukları tedavi edilmez ise ileride suça yatkın bir kişiliğe sahip olma olasılığı yüksektir</a:t>
            </a:r>
            <a:r>
              <a:rPr lang="tr-TR" b="1" dirty="0" smtClean="0"/>
              <a:t>.</a:t>
            </a:r>
          </a:p>
          <a:p>
            <a:r>
              <a:rPr lang="tr-TR" b="1" dirty="0"/>
              <a:t>Yıkıcı davranış bozuklukları olan çocuklar kendi duygularını anlatmakta ve başkalarını anlamakta güçlük çektikleri için bu çocuklarla davranış terapisi çalışılmalıdır. Ben merkezci (egosantrik) oldukları için kendilerini başkalarının yerine koyamazlar, dünyayı tehlikeli görür ve kendilerini tehdit altında hissederler, bir sorun karşısında alternatif çözüm bulmakta zorlanır ve agresif bir çözüm üretirler.</a:t>
            </a:r>
            <a:endParaRPr lang="tr-TR" dirty="0"/>
          </a:p>
          <a:p>
            <a:pPr marL="0" indent="0">
              <a:buNone/>
            </a:pPr>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35</a:t>
            </a:fld>
            <a:endParaRPr lang="tr-TR"/>
          </a:p>
        </p:txBody>
      </p:sp>
    </p:spTree>
    <p:extLst>
      <p:ext uri="{BB962C8B-B14F-4D97-AF65-F5344CB8AC3E}">
        <p14:creationId xmlns:p14="http://schemas.microsoft.com/office/powerpoint/2010/main" val="98566422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38138"/>
          </a:xfrm>
        </p:spPr>
        <p:txBody>
          <a:bodyPr>
            <a:noAutofit/>
          </a:bodyPr>
          <a:lstStyle/>
          <a:p>
            <a:r>
              <a:rPr lang="tr-TR" sz="3200" b="1" dirty="0" smtClean="0">
                <a:solidFill>
                  <a:srgbClr val="FF0000"/>
                </a:solidFill>
                <a:latin typeface="+mn-lt"/>
                <a:ea typeface="Times New Roman"/>
              </a:rPr>
              <a:t>SALDIRGANLIK</a:t>
            </a:r>
            <a:endParaRPr lang="tr-TR" sz="3200" dirty="0">
              <a:latin typeface="+mn-lt"/>
            </a:endParaRPr>
          </a:p>
        </p:txBody>
      </p:sp>
      <p:sp>
        <p:nvSpPr>
          <p:cNvPr id="3" name="İçerik Yer Tutucusu 2"/>
          <p:cNvSpPr>
            <a:spLocks noGrp="1"/>
          </p:cNvSpPr>
          <p:nvPr>
            <p:ph idx="1"/>
          </p:nvPr>
        </p:nvSpPr>
        <p:spPr>
          <a:xfrm>
            <a:off x="457200" y="1700808"/>
            <a:ext cx="8229600" cy="4968552"/>
          </a:xfrm>
        </p:spPr>
        <p:txBody>
          <a:bodyPr>
            <a:normAutofit/>
          </a:bodyPr>
          <a:lstStyle/>
          <a:p>
            <a:pPr marL="0" indent="0" algn="just">
              <a:buNone/>
            </a:pPr>
            <a:r>
              <a:rPr lang="tr-TR" dirty="0">
                <a:ea typeface="Times New Roman"/>
              </a:rPr>
              <a:t>Saldırganlık, çocuğun genellikle kendi akranlarına ve başkalarına vurması, ısırması, tekmelemesi, eşyaları fırlatması ve tükürmesi gibi zarar vermeyi hedefleyen davranışlarda bulunmasıdır. Saldırganlık çocuklarda belli dönemlerde normal bir tepki biçimi olarak kabul edilebilir</a:t>
            </a:r>
            <a:r>
              <a:rPr lang="tr-TR" dirty="0" smtClean="0">
                <a:ea typeface="Times New Roman"/>
              </a:rPr>
              <a:t>.</a:t>
            </a:r>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36</a:t>
            </a:fld>
            <a:endParaRPr lang="tr-TR"/>
          </a:p>
        </p:txBody>
      </p:sp>
    </p:spTree>
    <p:extLst>
      <p:ext uri="{BB962C8B-B14F-4D97-AF65-F5344CB8AC3E}">
        <p14:creationId xmlns:p14="http://schemas.microsoft.com/office/powerpoint/2010/main" val="31620485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4082"/>
          </a:xfrm>
        </p:spPr>
        <p:txBody>
          <a:bodyPr>
            <a:noAutofit/>
          </a:bodyPr>
          <a:lstStyle/>
          <a:p>
            <a:r>
              <a:rPr lang="tr-TR" sz="2800" b="1" dirty="0">
                <a:solidFill>
                  <a:srgbClr val="FF0000"/>
                </a:solidFill>
              </a:rPr>
              <a:t>Saldırganlığın </a:t>
            </a:r>
            <a:r>
              <a:rPr lang="tr-TR" sz="2800" b="1" dirty="0" smtClean="0">
                <a:solidFill>
                  <a:srgbClr val="FF0000"/>
                </a:solidFill>
              </a:rPr>
              <a:t>Nedenleri</a:t>
            </a:r>
            <a:endParaRPr lang="tr-TR" sz="2400" dirty="0">
              <a:latin typeface="+mn-lt"/>
            </a:endParaRPr>
          </a:p>
        </p:txBody>
      </p:sp>
      <p:sp>
        <p:nvSpPr>
          <p:cNvPr id="3" name="İçerik Yer Tutucusu 2"/>
          <p:cNvSpPr>
            <a:spLocks noGrp="1"/>
          </p:cNvSpPr>
          <p:nvPr>
            <p:ph idx="1"/>
          </p:nvPr>
        </p:nvSpPr>
        <p:spPr>
          <a:xfrm>
            <a:off x="457200" y="908720"/>
            <a:ext cx="8229600" cy="5760640"/>
          </a:xfrm>
        </p:spPr>
        <p:txBody>
          <a:bodyPr>
            <a:normAutofit fontScale="85000" lnSpcReduction="20000"/>
          </a:bodyPr>
          <a:lstStyle/>
          <a:p>
            <a:pPr algn="just"/>
            <a:r>
              <a:rPr lang="tr-TR" b="1" dirty="0" smtClean="0"/>
              <a:t>Saldırgan </a:t>
            </a:r>
            <a:r>
              <a:rPr lang="tr-TR" b="1" dirty="0"/>
              <a:t>davranışların yetişkinler tarafından ödüllendirilmesi ve pekiştirilmesi. Bu durum genellikle geleneksel kültürde çok görülür. Geleneksel kültürde erkek çocuğun saldırganlığı onaylanır. (Örneğin; Kavga eden çocuğa ailesi tarafından “aferin”  veya “seni döveni sen de döveceksin” denmesi)</a:t>
            </a:r>
          </a:p>
          <a:p>
            <a:pPr algn="just"/>
            <a:r>
              <a:rPr lang="tr-TR" b="1" dirty="0"/>
              <a:t>Çocuğun yetişkinlerden gerekli anlayışı, sevgiyi ve kabulü görmemesi.</a:t>
            </a:r>
          </a:p>
          <a:p>
            <a:pPr algn="just"/>
            <a:r>
              <a:rPr lang="tr-TR" b="1" dirty="0"/>
              <a:t>Televizyon ve bilgisayar oyunları, kitle iletişim araçlarının olumsuz etkisi.</a:t>
            </a:r>
          </a:p>
          <a:p>
            <a:pPr algn="just"/>
            <a:r>
              <a:rPr lang="tr-TR" b="1" dirty="0"/>
              <a:t>Ana-babanın aşırı otoriter ve baskıcı tutumları, buna bağlı olarak yaşanan iletişim problemleri.</a:t>
            </a:r>
          </a:p>
          <a:p>
            <a:pPr algn="just"/>
            <a:r>
              <a:rPr lang="tr-TR" b="1" dirty="0"/>
              <a:t>Çocuğun ana-babasından dayak yemesi.</a:t>
            </a:r>
          </a:p>
          <a:p>
            <a:pPr algn="just"/>
            <a:r>
              <a:rPr lang="tr-TR" b="1" dirty="0"/>
              <a:t>Biyolojik olarak çocuğun beyin zarı iltihabı, beyin zedelenmesi gibi fizyolojik sorunlar yaşaması</a:t>
            </a:r>
            <a:r>
              <a:rPr lang="tr-TR" b="1" dirty="0" smtClean="0"/>
              <a:t>.</a:t>
            </a:r>
            <a:endParaRPr lang="tr-TR" b="1"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37</a:t>
            </a:fld>
            <a:endParaRPr lang="tr-TR"/>
          </a:p>
        </p:txBody>
      </p:sp>
    </p:spTree>
    <p:extLst>
      <p:ext uri="{BB962C8B-B14F-4D97-AF65-F5344CB8AC3E}">
        <p14:creationId xmlns:p14="http://schemas.microsoft.com/office/powerpoint/2010/main" val="319272362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9006"/>
            <a:ext cx="8229600" cy="634082"/>
          </a:xfrm>
        </p:spPr>
        <p:txBody>
          <a:bodyPr>
            <a:noAutofit/>
          </a:bodyPr>
          <a:lstStyle/>
          <a:p>
            <a:r>
              <a:rPr lang="tr-TR" sz="2000" b="1" dirty="0">
                <a:solidFill>
                  <a:srgbClr val="FF0000"/>
                </a:solidFill>
                <a:ea typeface="Times New Roman"/>
              </a:rPr>
              <a:t>Saldırgan Davranışlar Konusunda Aileye Öneriler </a:t>
            </a:r>
            <a:endParaRPr lang="tr-TR" sz="2000" b="1" dirty="0">
              <a:solidFill>
                <a:srgbClr val="FF0000"/>
              </a:solidFill>
            </a:endParaRPr>
          </a:p>
        </p:txBody>
      </p:sp>
      <p:sp>
        <p:nvSpPr>
          <p:cNvPr id="3" name="İçerik Yer Tutucusu 2"/>
          <p:cNvSpPr>
            <a:spLocks noGrp="1"/>
          </p:cNvSpPr>
          <p:nvPr>
            <p:ph idx="1"/>
          </p:nvPr>
        </p:nvSpPr>
        <p:spPr>
          <a:xfrm>
            <a:off x="0" y="548680"/>
            <a:ext cx="9144000" cy="6309320"/>
          </a:xfrm>
        </p:spPr>
        <p:txBody>
          <a:bodyPr numCol="2" spcCol="360000">
            <a:noAutofit/>
          </a:bodyPr>
          <a:lstStyle/>
          <a:p>
            <a:pPr>
              <a:spcAft>
                <a:spcPts val="0"/>
              </a:spcAft>
            </a:pPr>
            <a:r>
              <a:rPr lang="tr-TR" sz="1700" b="1" dirty="0" smtClean="0">
                <a:ea typeface="Times New Roman"/>
              </a:rPr>
              <a:t>Öncelikle </a:t>
            </a:r>
            <a:r>
              <a:rPr lang="tr-TR" sz="1700" b="1" dirty="0">
                <a:ea typeface="Times New Roman"/>
              </a:rPr>
              <a:t>ana-baba olarak çocuğa saldırganlık modeli olmayın. </a:t>
            </a:r>
            <a:endParaRPr lang="tr-TR" sz="1700" b="1" dirty="0">
              <a:latin typeface="Times New Roman"/>
              <a:ea typeface="Times New Roman"/>
            </a:endParaRPr>
          </a:p>
          <a:p>
            <a:pPr>
              <a:spcAft>
                <a:spcPts val="0"/>
              </a:spcAft>
            </a:pPr>
            <a:r>
              <a:rPr lang="tr-TR" sz="1700" b="1" dirty="0">
                <a:ea typeface="Times New Roman"/>
              </a:rPr>
              <a:t>Saldırgan davranışlara tolerans göstermeyin.</a:t>
            </a:r>
            <a:endParaRPr lang="tr-TR" sz="1700" b="1" dirty="0">
              <a:latin typeface="Times New Roman"/>
              <a:ea typeface="Times New Roman"/>
            </a:endParaRPr>
          </a:p>
          <a:p>
            <a:pPr>
              <a:spcAft>
                <a:spcPts val="0"/>
              </a:spcAft>
            </a:pPr>
            <a:r>
              <a:rPr lang="tr-TR" sz="1700" b="1" dirty="0">
                <a:ea typeface="Times New Roman"/>
              </a:rPr>
              <a:t>Saldırgan davranışları kesinlikle dayakla cezalandırmayın! Dayak atılan çocukta düşmanlık duyguları gelişir ve pekişir.</a:t>
            </a:r>
            <a:endParaRPr lang="tr-TR" sz="1700" b="1" dirty="0">
              <a:latin typeface="Times New Roman"/>
              <a:ea typeface="Times New Roman"/>
            </a:endParaRPr>
          </a:p>
          <a:p>
            <a:pPr>
              <a:spcAft>
                <a:spcPts val="0"/>
              </a:spcAft>
            </a:pPr>
            <a:r>
              <a:rPr lang="tr-TR" sz="1700" b="1" dirty="0">
                <a:ea typeface="Times New Roman"/>
              </a:rPr>
              <a:t>Çocuk sinirliyken onunla tartışmayın, sakinleşmesini bekleyin ve daha sonra yaptığı davranış ile ilgili konuşun. </a:t>
            </a:r>
            <a:endParaRPr lang="tr-TR" sz="1700" b="1" dirty="0">
              <a:latin typeface="Times New Roman"/>
              <a:ea typeface="Times New Roman"/>
            </a:endParaRPr>
          </a:p>
          <a:p>
            <a:pPr>
              <a:spcAft>
                <a:spcPts val="0"/>
              </a:spcAft>
            </a:pPr>
            <a:r>
              <a:rPr lang="tr-TR" sz="1700" b="1" dirty="0">
                <a:ea typeface="Times New Roman"/>
              </a:rPr>
              <a:t>Çocuğa sosyal gelişimine uygun çeşitli sorumluluklar verin. Böylece çocuğa başarma duygusunu yaşatmış olursunuz. </a:t>
            </a:r>
            <a:endParaRPr lang="tr-TR" sz="1700" b="1" dirty="0">
              <a:latin typeface="Times New Roman"/>
              <a:ea typeface="Times New Roman"/>
            </a:endParaRPr>
          </a:p>
          <a:p>
            <a:pPr>
              <a:spcAft>
                <a:spcPts val="0"/>
              </a:spcAft>
            </a:pPr>
            <a:r>
              <a:rPr lang="tr-TR" sz="1700" b="1" dirty="0">
                <a:ea typeface="Times New Roman"/>
              </a:rPr>
              <a:t>Çocuğa yaptığı bu davranışların dezavantajlarını gösterin. Saldırgan davranış göstererek isteklerini elde edemeyeceğini ona anlatın.</a:t>
            </a:r>
            <a:endParaRPr lang="tr-TR" sz="1700" b="1" dirty="0">
              <a:latin typeface="Times New Roman"/>
              <a:ea typeface="Times New Roman"/>
            </a:endParaRPr>
          </a:p>
          <a:p>
            <a:pPr>
              <a:spcAft>
                <a:spcPts val="0"/>
              </a:spcAft>
            </a:pPr>
            <a:r>
              <a:rPr lang="tr-TR" sz="1700" b="1" dirty="0">
                <a:ea typeface="Times New Roman"/>
              </a:rPr>
              <a:t>Çocuğun olumlu davranışını gördüğünüzde pekiştirin. Örneğin; arkadaşıyla oynarken, kavga etmediğinde ve bağırmadığında bunu sözel olarak ödüllendirin. Olumsuz davranışlarını görmezden gelin.</a:t>
            </a:r>
            <a:endParaRPr lang="tr-TR" sz="1700" b="1" dirty="0">
              <a:latin typeface="Times New Roman"/>
              <a:ea typeface="Times New Roman"/>
            </a:endParaRPr>
          </a:p>
          <a:p>
            <a:pPr>
              <a:spcAft>
                <a:spcPts val="0"/>
              </a:spcAft>
            </a:pPr>
            <a:r>
              <a:rPr lang="tr-TR" sz="1700" b="1" dirty="0">
                <a:ea typeface="Times New Roman"/>
              </a:rPr>
              <a:t>Çocuğun sportif faaliyetlerde bulunmasına ve belirli bir süre dışarıda oynamasına izin verin. Bu enerjisini boşaltmasını sağlayacaktır.</a:t>
            </a:r>
            <a:endParaRPr lang="tr-TR" sz="1700" b="1" dirty="0">
              <a:latin typeface="Times New Roman"/>
              <a:ea typeface="Times New Roman"/>
            </a:endParaRPr>
          </a:p>
          <a:p>
            <a:pPr>
              <a:spcAft>
                <a:spcPts val="0"/>
              </a:spcAft>
            </a:pPr>
            <a:r>
              <a:rPr lang="tr-TR" sz="1700" b="1" dirty="0">
                <a:ea typeface="Times New Roman"/>
              </a:rPr>
              <a:t>Çocuğun sergilediği saldırgan davranış başkalarının güvenliğini ciddi bir şekilde tehdit etmedikçe bu davranışın üstünde durup çocuğa baskı yapmayın.</a:t>
            </a:r>
            <a:endParaRPr lang="tr-TR" sz="1700" b="1" dirty="0">
              <a:latin typeface="Times New Roman"/>
              <a:ea typeface="Times New Roman"/>
            </a:endParaRPr>
          </a:p>
          <a:p>
            <a:pPr>
              <a:spcAft>
                <a:spcPts val="0"/>
              </a:spcAft>
            </a:pPr>
            <a:r>
              <a:rPr lang="tr-TR" sz="1700" b="1" dirty="0">
                <a:ea typeface="Times New Roman"/>
              </a:rPr>
              <a:t>Kızgınlıktan kurtulması için alternatifler bulun.</a:t>
            </a:r>
            <a:endParaRPr lang="tr-TR" sz="1700" b="1" dirty="0">
              <a:latin typeface="Times New Roman"/>
              <a:ea typeface="Times New Roman"/>
            </a:endParaRPr>
          </a:p>
          <a:p>
            <a:pPr>
              <a:spcAft>
                <a:spcPts val="0"/>
              </a:spcAft>
            </a:pPr>
            <a:r>
              <a:rPr lang="tr-TR" sz="1700" b="1" dirty="0">
                <a:ea typeface="Times New Roman"/>
              </a:rPr>
              <a:t>Çocuğunuzun gelişim dönemlerini ve bu dönemdeki ihtiyaçlarını iyi bilerek yerine getirin.</a:t>
            </a:r>
            <a:endParaRPr lang="tr-TR" sz="1700" b="1" dirty="0">
              <a:latin typeface="Times New Roman"/>
              <a:ea typeface="Times New Roman"/>
            </a:endParaRPr>
          </a:p>
          <a:p>
            <a:pPr>
              <a:spcAft>
                <a:spcPts val="0"/>
              </a:spcAft>
            </a:pPr>
            <a:r>
              <a:rPr lang="tr-TR" sz="1700" b="1" dirty="0">
                <a:ea typeface="Times New Roman"/>
              </a:rPr>
              <a:t>Ana-baba olarak saldırgan davranışlar karşısında sakin davranın; sert, duygusal tepkiler yerine ben dilini kullanın (“Böyle davrandığın için üzüldüm”.) </a:t>
            </a:r>
            <a:endParaRPr lang="tr-TR" sz="1700" b="1" dirty="0">
              <a:latin typeface="Times New Roman"/>
              <a:ea typeface="Times New Roman"/>
            </a:endParaRPr>
          </a:p>
          <a:p>
            <a:pPr>
              <a:spcAft>
                <a:spcPts val="0"/>
              </a:spcAft>
            </a:pPr>
            <a:r>
              <a:rPr lang="tr-TR" sz="1700" b="1" dirty="0">
                <a:ea typeface="Times New Roman"/>
              </a:rPr>
              <a:t>Çocuğa şiddet içeren televizyon programları seyrettirmeyin. </a:t>
            </a:r>
            <a:endParaRPr lang="tr-TR" sz="1700" b="1" dirty="0">
              <a:latin typeface="Times New Roman"/>
              <a:ea typeface="Times New Roman"/>
            </a:endParaRPr>
          </a:p>
          <a:p>
            <a:pPr>
              <a:spcAft>
                <a:spcPts val="0"/>
              </a:spcAft>
            </a:pPr>
            <a:r>
              <a:rPr lang="tr-TR" sz="1700" b="1" dirty="0">
                <a:ea typeface="Times New Roman"/>
              </a:rPr>
              <a:t>Çocuğunuzla mümkün olduğunca daha çok ve kaliteli zaman geçirin</a:t>
            </a:r>
            <a:r>
              <a:rPr lang="tr-TR" sz="1700" b="1" dirty="0" smtClean="0">
                <a:ea typeface="Times New Roman"/>
              </a:rPr>
              <a:t>.</a:t>
            </a:r>
            <a:endParaRPr lang="tr-TR" sz="1700" b="1" dirty="0">
              <a:latin typeface="Times New Roman"/>
              <a:ea typeface="Times New Roman"/>
            </a:endParaRPr>
          </a:p>
        </p:txBody>
      </p:sp>
      <p:sp>
        <p:nvSpPr>
          <p:cNvPr id="4" name="Slayt Numarası Yer Tutucusu 3"/>
          <p:cNvSpPr>
            <a:spLocks noGrp="1"/>
          </p:cNvSpPr>
          <p:nvPr>
            <p:ph type="sldNum" sz="quarter" idx="12"/>
          </p:nvPr>
        </p:nvSpPr>
        <p:spPr/>
        <p:txBody>
          <a:bodyPr/>
          <a:lstStyle/>
          <a:p>
            <a:fld id="{F302176B-0E47-46AC-8F43-DAB4B8A37D06}" type="slidenum">
              <a:rPr lang="tr-TR" smtClean="0"/>
              <a:t>38</a:t>
            </a:fld>
            <a:endParaRPr lang="tr-TR"/>
          </a:p>
        </p:txBody>
      </p:sp>
    </p:spTree>
    <p:extLst>
      <p:ext uri="{BB962C8B-B14F-4D97-AF65-F5344CB8AC3E}">
        <p14:creationId xmlns:p14="http://schemas.microsoft.com/office/powerpoint/2010/main" val="205968162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850106"/>
          </a:xfrm>
        </p:spPr>
        <p:txBody>
          <a:bodyPr>
            <a:normAutofit/>
          </a:bodyPr>
          <a:lstStyle/>
          <a:p>
            <a:pPr>
              <a:spcAft>
                <a:spcPts val="0"/>
              </a:spcAft>
            </a:pPr>
            <a:r>
              <a:rPr lang="tr-TR" sz="3200" b="1" dirty="0" smtClean="0">
                <a:solidFill>
                  <a:srgbClr val="FF0000"/>
                </a:solidFill>
                <a:ea typeface="Times New Roman"/>
              </a:rPr>
              <a:t>ÇALMA</a:t>
            </a:r>
            <a:endParaRPr lang="tr-TR" sz="6000" dirty="0"/>
          </a:p>
        </p:txBody>
      </p:sp>
      <p:sp>
        <p:nvSpPr>
          <p:cNvPr id="3" name="İçerik Yer Tutucusu 2"/>
          <p:cNvSpPr>
            <a:spLocks noGrp="1"/>
          </p:cNvSpPr>
          <p:nvPr>
            <p:ph idx="1"/>
          </p:nvPr>
        </p:nvSpPr>
        <p:spPr>
          <a:xfrm>
            <a:off x="457200" y="1268760"/>
            <a:ext cx="8229600" cy="5112568"/>
          </a:xfrm>
        </p:spPr>
        <p:txBody>
          <a:bodyPr>
            <a:normAutofit fontScale="92500" lnSpcReduction="20000"/>
          </a:bodyPr>
          <a:lstStyle/>
          <a:p>
            <a:pPr algn="just"/>
            <a:r>
              <a:rPr lang="tr-TR" dirty="0" smtClean="0">
                <a:ea typeface="Times New Roman"/>
              </a:rPr>
              <a:t>Çalma</a:t>
            </a:r>
            <a:r>
              <a:rPr lang="tr-TR" dirty="0">
                <a:ea typeface="Times New Roman"/>
              </a:rPr>
              <a:t>, çocuğun kendine ait olmayan bir eşyayı, bir nesneyi izinsiz olarak alıp ona sahip </a:t>
            </a:r>
            <a:r>
              <a:rPr lang="tr-TR" dirty="0" smtClean="0">
                <a:ea typeface="Times New Roman"/>
              </a:rPr>
              <a:t>olmasıdır.</a:t>
            </a:r>
          </a:p>
          <a:p>
            <a:pPr algn="just"/>
            <a:r>
              <a:rPr lang="tr-TR" dirty="0" smtClean="0">
                <a:ea typeface="Times New Roman"/>
              </a:rPr>
              <a:t>3-4 </a:t>
            </a:r>
            <a:r>
              <a:rPr lang="tr-TR" dirty="0">
                <a:ea typeface="Times New Roman"/>
              </a:rPr>
              <a:t>yaşındaki bir çocuğun başkasına ait bir oyuncağı almasının çalma olup olmadığına karar vermek için çocuğun bulunduğu dönem özelliklerini iyi bilmek </a:t>
            </a:r>
            <a:r>
              <a:rPr lang="tr-TR" dirty="0" smtClean="0">
                <a:ea typeface="Times New Roman"/>
              </a:rPr>
              <a:t>gerekmektedir.</a:t>
            </a:r>
          </a:p>
          <a:p>
            <a:pPr algn="just"/>
            <a:r>
              <a:rPr lang="tr-TR" dirty="0" smtClean="0">
                <a:ea typeface="Times New Roman"/>
              </a:rPr>
              <a:t>Çalma </a:t>
            </a:r>
            <a:r>
              <a:rPr lang="tr-TR" dirty="0">
                <a:ea typeface="Times New Roman"/>
              </a:rPr>
              <a:t>davranışı okul çağlarında sıkça görülür. Önemle üzerinde durulması gereken bir </a:t>
            </a:r>
            <a:r>
              <a:rPr lang="tr-TR" dirty="0" smtClean="0">
                <a:ea typeface="Times New Roman"/>
              </a:rPr>
              <a:t>konudur.</a:t>
            </a:r>
          </a:p>
          <a:p>
            <a:pPr algn="just"/>
            <a:r>
              <a:rPr lang="tr-TR" dirty="0" smtClean="0">
                <a:ea typeface="Times New Roman"/>
              </a:rPr>
              <a:t>Bir </a:t>
            </a:r>
            <a:r>
              <a:rPr lang="tr-TR" dirty="0">
                <a:ea typeface="Times New Roman"/>
              </a:rPr>
              <a:t>çocukta 10 yaşından sonra da çalma davranışı devam ederse bu önemli bir problemin göstergesidir ve mutlaka bir uzmana başvurulmalıdır</a:t>
            </a:r>
            <a:r>
              <a:rPr lang="tr-TR" dirty="0" smtClean="0">
                <a:ea typeface="Times New Roman"/>
              </a:rPr>
              <a:t>.</a:t>
            </a:r>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39</a:t>
            </a:fld>
            <a:endParaRPr lang="tr-TR"/>
          </a:p>
        </p:txBody>
      </p:sp>
    </p:spTree>
    <p:extLst>
      <p:ext uri="{BB962C8B-B14F-4D97-AF65-F5344CB8AC3E}">
        <p14:creationId xmlns:p14="http://schemas.microsoft.com/office/powerpoint/2010/main" val="15793522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476672"/>
            <a:ext cx="8229600" cy="1143000"/>
          </a:xfrm>
        </p:spPr>
        <p:txBody>
          <a:bodyPr>
            <a:normAutofit fontScale="90000"/>
          </a:bodyPr>
          <a:lstStyle/>
          <a:p>
            <a:r>
              <a:rPr lang="tr-TR" sz="3100" b="1" dirty="0">
                <a:solidFill>
                  <a:srgbClr val="FF0000"/>
                </a:solidFill>
                <a:ea typeface="Calibri"/>
                <a:cs typeface="Times New Roman"/>
              </a:rPr>
              <a:t>Çocuk büyürken adım attığı her yeni gelişim dönemine özgü olağan ve geçici sorunlar yaşaması normaldir</a:t>
            </a:r>
            <a:r>
              <a:rPr lang="tr-TR" sz="3100" b="1" dirty="0" smtClean="0">
                <a:solidFill>
                  <a:srgbClr val="FF0000"/>
                </a:solidFill>
                <a:ea typeface="Calibri"/>
                <a:cs typeface="Times New Roman"/>
              </a:rPr>
              <a:t>.</a:t>
            </a:r>
            <a:endParaRPr lang="tr-TR" b="1" dirty="0">
              <a:solidFill>
                <a:srgbClr val="FF0000"/>
              </a:solidFill>
            </a:endParaRPr>
          </a:p>
        </p:txBody>
      </p:sp>
      <p:sp>
        <p:nvSpPr>
          <p:cNvPr id="3" name="İçerik Yer Tutucusu 2"/>
          <p:cNvSpPr>
            <a:spLocks noGrp="1"/>
          </p:cNvSpPr>
          <p:nvPr>
            <p:ph idx="1"/>
          </p:nvPr>
        </p:nvSpPr>
        <p:spPr>
          <a:xfrm>
            <a:off x="457200" y="1628800"/>
            <a:ext cx="8229600" cy="4752528"/>
          </a:xfrm>
        </p:spPr>
        <p:txBody>
          <a:bodyPr>
            <a:normAutofit fontScale="92500" lnSpcReduction="10000"/>
          </a:bodyPr>
          <a:lstStyle/>
          <a:p>
            <a:pPr marL="0" indent="0" algn="just">
              <a:lnSpc>
                <a:spcPct val="115000"/>
              </a:lnSpc>
              <a:spcAft>
                <a:spcPts val="1000"/>
              </a:spcAft>
              <a:buNone/>
            </a:pPr>
            <a:r>
              <a:rPr lang="tr-TR" b="1" dirty="0" smtClean="0">
                <a:ea typeface="Calibri"/>
                <a:cs typeface="Times New Roman"/>
              </a:rPr>
              <a:t>Fakat </a:t>
            </a:r>
            <a:r>
              <a:rPr lang="tr-TR" b="1" dirty="0">
                <a:ea typeface="Calibri"/>
                <a:cs typeface="Times New Roman"/>
              </a:rPr>
              <a:t>çocuk bu dönemlerinde çevresindeki yetişkinlerin, anne babanın</a:t>
            </a:r>
            <a:r>
              <a:rPr lang="tr-TR" b="1" dirty="0">
                <a:ea typeface="Times New Roman"/>
                <a:cs typeface="Calibri"/>
              </a:rPr>
              <a:t> </a:t>
            </a:r>
            <a:r>
              <a:rPr lang="tr-TR" b="1" dirty="0">
                <a:solidFill>
                  <a:srgbClr val="FF0000"/>
                </a:solidFill>
                <a:ea typeface="Calibri"/>
                <a:cs typeface="Times New Roman"/>
              </a:rPr>
              <a:t>yanlış tutumlarına </a:t>
            </a:r>
            <a:r>
              <a:rPr lang="tr-TR" b="1" dirty="0">
                <a:ea typeface="Calibri"/>
                <a:cs typeface="Times New Roman"/>
              </a:rPr>
              <a:t>maruz kalırsa veya sorunlarını çözerken</a:t>
            </a:r>
            <a:r>
              <a:rPr lang="tr-TR" b="1" dirty="0">
                <a:ea typeface="Times New Roman"/>
                <a:cs typeface="Calibri"/>
              </a:rPr>
              <a:t> </a:t>
            </a:r>
            <a:r>
              <a:rPr lang="tr-TR" b="1" dirty="0" smtClean="0">
                <a:solidFill>
                  <a:srgbClr val="FF0000"/>
                </a:solidFill>
                <a:ea typeface="Calibri"/>
                <a:cs typeface="Times New Roman"/>
              </a:rPr>
              <a:t>engellemelerle</a:t>
            </a:r>
            <a:r>
              <a:rPr lang="tr-TR" b="1" dirty="0">
                <a:ea typeface="Times New Roman"/>
                <a:cs typeface="Calibri"/>
              </a:rPr>
              <a:t> </a:t>
            </a:r>
            <a:r>
              <a:rPr lang="tr-TR" b="1" dirty="0">
                <a:ea typeface="Calibri"/>
                <a:cs typeface="Times New Roman"/>
              </a:rPr>
              <a:t>karşılaşırsa, dönemsel yani olağan diye nitelenen bu sorunların çözümü yeni gelişim dönemlerine ve çocuğun ileriki yaşlarına ertelenir. Bunlara tepki olarak çocukta duygusal düzeyde bozukluklar görülebilir ve olağan sorunlar büyür</a:t>
            </a:r>
            <a:r>
              <a:rPr lang="tr-TR" b="1" dirty="0" smtClean="0">
                <a:ea typeface="Calibri"/>
                <a:cs typeface="Times New Roman"/>
              </a:rPr>
              <a:t>.</a:t>
            </a:r>
            <a:endParaRPr lang="tr-TR" b="1" dirty="0">
              <a:ea typeface="Calibri"/>
              <a:cs typeface="Times New Roman"/>
            </a:endParaRPr>
          </a:p>
        </p:txBody>
      </p:sp>
      <p:sp>
        <p:nvSpPr>
          <p:cNvPr id="4" name="Slayt Numarası Yer Tutucusu 3"/>
          <p:cNvSpPr>
            <a:spLocks noGrp="1"/>
          </p:cNvSpPr>
          <p:nvPr>
            <p:ph type="sldNum" sz="quarter" idx="12"/>
          </p:nvPr>
        </p:nvSpPr>
        <p:spPr/>
        <p:txBody>
          <a:bodyPr/>
          <a:lstStyle/>
          <a:p>
            <a:fld id="{F302176B-0E47-46AC-8F43-DAB4B8A37D06}" type="slidenum">
              <a:rPr lang="tr-TR" smtClean="0"/>
              <a:t>4</a:t>
            </a:fld>
            <a:endParaRPr lang="tr-TR"/>
          </a:p>
        </p:txBody>
      </p:sp>
    </p:spTree>
    <p:extLst>
      <p:ext uri="{BB962C8B-B14F-4D97-AF65-F5344CB8AC3E}">
        <p14:creationId xmlns:p14="http://schemas.microsoft.com/office/powerpoint/2010/main" val="205825510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16632"/>
            <a:ext cx="8229600" cy="792088"/>
          </a:xfrm>
        </p:spPr>
        <p:txBody>
          <a:bodyPr>
            <a:normAutofit/>
          </a:bodyPr>
          <a:lstStyle/>
          <a:p>
            <a:pPr>
              <a:spcAft>
                <a:spcPts val="0"/>
              </a:spcAft>
            </a:pPr>
            <a:r>
              <a:rPr lang="tr-TR" sz="3200" b="1" dirty="0" smtClean="0">
                <a:solidFill>
                  <a:srgbClr val="FF0000"/>
                </a:solidFill>
              </a:rPr>
              <a:t>Çalma Davranışının Nedenleri</a:t>
            </a:r>
            <a:endParaRPr lang="tr-TR" sz="3200" b="1" dirty="0">
              <a:solidFill>
                <a:srgbClr val="FF0000"/>
              </a:solidFill>
            </a:endParaRPr>
          </a:p>
        </p:txBody>
      </p:sp>
      <p:sp>
        <p:nvSpPr>
          <p:cNvPr id="3" name="İçerik Yer Tutucusu 2"/>
          <p:cNvSpPr>
            <a:spLocks noGrp="1"/>
          </p:cNvSpPr>
          <p:nvPr>
            <p:ph idx="1"/>
          </p:nvPr>
        </p:nvSpPr>
        <p:spPr>
          <a:xfrm>
            <a:off x="251520" y="836712"/>
            <a:ext cx="8712968" cy="5760640"/>
          </a:xfrm>
        </p:spPr>
        <p:txBody>
          <a:bodyPr numCol="2" spcCol="540000">
            <a:noAutofit/>
          </a:bodyPr>
          <a:lstStyle/>
          <a:p>
            <a:pPr algn="just"/>
            <a:r>
              <a:rPr lang="tr-TR" sz="1900" b="1" dirty="0" smtClean="0"/>
              <a:t>Çocuğun </a:t>
            </a:r>
            <a:r>
              <a:rPr lang="tr-TR" sz="1900" b="1" dirty="0"/>
              <a:t>temel </a:t>
            </a:r>
            <a:r>
              <a:rPr lang="tr-TR" sz="1900" b="1" dirty="0" smtClean="0"/>
              <a:t>ihtiyaçlarının </a:t>
            </a:r>
            <a:r>
              <a:rPr lang="tr-TR" sz="1900" b="1" dirty="0"/>
              <a:t>önemsenmemesi ve </a:t>
            </a:r>
            <a:r>
              <a:rPr lang="tr-TR" sz="1900" b="1" dirty="0" smtClean="0"/>
              <a:t>gerektiğinde karşılanmaması</a:t>
            </a:r>
            <a:r>
              <a:rPr lang="tr-TR" sz="1900" b="1" dirty="0"/>
              <a:t>.</a:t>
            </a:r>
          </a:p>
          <a:p>
            <a:pPr algn="just"/>
            <a:r>
              <a:rPr lang="tr-TR" sz="1900" b="1" dirty="0"/>
              <a:t>Çocuğun sevgi, ilgi ve anlayıştan mahrum olması. Örneğin;  Çocuk, anne-babasının ilgisini çekmek için çalabilir. Yapılan araştırmalarda çalma davranışında bulunan çocukların ailelerinin genellikle alkolik ya da suçlu ana-babalar olduğu belirlenmiştir.</a:t>
            </a:r>
          </a:p>
          <a:p>
            <a:pPr algn="just"/>
            <a:r>
              <a:rPr lang="tr-TR" sz="1900" b="1" dirty="0"/>
              <a:t>Çocukta sahip olma düşüncesinin gelişmemiş olması.</a:t>
            </a:r>
          </a:p>
          <a:p>
            <a:pPr algn="just"/>
            <a:r>
              <a:rPr lang="tr-TR" sz="1900" b="1" dirty="0"/>
              <a:t>Çocuğun başkasına duyduğu kızgınlığı ifade etmek veya intikam almak istemesi. Örneğin;  Anne-babasına kızgın bir çocuğun, onlardan intikam almak için bir şey çalarak ailesini zor duruma düşürmek ve üzmek istemesi.</a:t>
            </a:r>
          </a:p>
          <a:p>
            <a:pPr algn="just"/>
            <a:r>
              <a:rPr lang="tr-TR" sz="1900" b="1" dirty="0"/>
              <a:t>Anne-babanın çocuğun yaptığı bu davranış karşısında tepkisiz kalması veya bu durumdan zevk alması. Bu durum çocuğu cesaretlendirir ve çocuk çalmaya devam eder.</a:t>
            </a:r>
          </a:p>
          <a:p>
            <a:pPr algn="just"/>
            <a:r>
              <a:rPr lang="tr-TR" sz="1900" b="1" dirty="0"/>
              <a:t>Çocuğun özdeşleşmek için kendine kötü bir örnek seçmiş olması.</a:t>
            </a:r>
          </a:p>
          <a:p>
            <a:pPr algn="just"/>
            <a:r>
              <a:rPr lang="tr-TR" sz="1900" b="1" dirty="0"/>
              <a:t>Çocuğun çalma davranışını anne-baba ile hesaplaşmasının bir yolu olarak görmesi.</a:t>
            </a:r>
          </a:p>
          <a:p>
            <a:pPr algn="just"/>
            <a:r>
              <a:rPr lang="tr-TR" sz="1900" b="1" dirty="0"/>
              <a:t>Yeni doğan kardeşe duyulan kıskançlık veya öfke.</a:t>
            </a:r>
          </a:p>
          <a:p>
            <a:pPr algn="just"/>
            <a:r>
              <a:rPr lang="tr-TR" sz="1900" b="1" dirty="0"/>
              <a:t>Özellikle pasif veya başarısız bir çocuğun kendisini akran grubuna kabul ettirme isteği. Örneğin; Babasının cüzdanından para alarak arkadaşlarına hediye alması gibi.</a:t>
            </a:r>
          </a:p>
        </p:txBody>
      </p:sp>
      <p:sp>
        <p:nvSpPr>
          <p:cNvPr id="4" name="Slayt Numarası Yer Tutucusu 3"/>
          <p:cNvSpPr>
            <a:spLocks noGrp="1"/>
          </p:cNvSpPr>
          <p:nvPr>
            <p:ph type="sldNum" sz="quarter" idx="12"/>
          </p:nvPr>
        </p:nvSpPr>
        <p:spPr/>
        <p:txBody>
          <a:bodyPr/>
          <a:lstStyle/>
          <a:p>
            <a:fld id="{F302176B-0E47-46AC-8F43-DAB4B8A37D06}" type="slidenum">
              <a:rPr lang="tr-TR" smtClean="0"/>
              <a:t>40</a:t>
            </a:fld>
            <a:endParaRPr lang="tr-TR"/>
          </a:p>
        </p:txBody>
      </p:sp>
    </p:spTree>
    <p:extLst>
      <p:ext uri="{BB962C8B-B14F-4D97-AF65-F5344CB8AC3E}">
        <p14:creationId xmlns:p14="http://schemas.microsoft.com/office/powerpoint/2010/main" val="112580419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562074"/>
          </a:xfrm>
        </p:spPr>
        <p:txBody>
          <a:bodyPr>
            <a:normAutofit/>
          </a:bodyPr>
          <a:lstStyle/>
          <a:p>
            <a:r>
              <a:rPr lang="tr-TR" sz="2400" b="1" dirty="0">
                <a:solidFill>
                  <a:srgbClr val="FF0000"/>
                </a:solidFill>
              </a:rPr>
              <a:t>Çalma Konusunda Aileye </a:t>
            </a:r>
            <a:r>
              <a:rPr lang="tr-TR" sz="2400" b="1" dirty="0" smtClean="0">
                <a:solidFill>
                  <a:srgbClr val="FF0000"/>
                </a:solidFill>
              </a:rPr>
              <a:t>Öneriler</a:t>
            </a:r>
            <a:endParaRPr lang="tr-TR" sz="2400" b="1" dirty="0">
              <a:solidFill>
                <a:srgbClr val="FF0000"/>
              </a:solidFill>
            </a:endParaRPr>
          </a:p>
        </p:txBody>
      </p:sp>
      <p:sp>
        <p:nvSpPr>
          <p:cNvPr id="3" name="İçerik Yer Tutucusu 2"/>
          <p:cNvSpPr>
            <a:spLocks noGrp="1"/>
          </p:cNvSpPr>
          <p:nvPr>
            <p:ph idx="1"/>
          </p:nvPr>
        </p:nvSpPr>
        <p:spPr>
          <a:xfrm>
            <a:off x="179512" y="836712"/>
            <a:ext cx="8712968" cy="6021288"/>
          </a:xfrm>
        </p:spPr>
        <p:txBody>
          <a:bodyPr>
            <a:normAutofit fontScale="62500" lnSpcReduction="20000"/>
          </a:bodyPr>
          <a:lstStyle/>
          <a:p>
            <a:pPr algn="just"/>
            <a:r>
              <a:rPr lang="tr-TR" b="1" dirty="0" smtClean="0"/>
              <a:t>Çocuğunuza </a:t>
            </a:r>
            <a:r>
              <a:rPr lang="tr-TR" b="1" dirty="0"/>
              <a:t>başkalarının eşyalarına önem vermeyi, dürüstlüğü öğretin ve bunu yaşantınıza geçirin.</a:t>
            </a:r>
          </a:p>
          <a:p>
            <a:pPr algn="just"/>
            <a:r>
              <a:rPr lang="tr-TR" b="1" dirty="0"/>
              <a:t>Anne-baba olarak çocuğunuza iyi örnek olun. Siz başkasına ait bir eşyayı izinsiz alırsanız çocuğunuzun da alabileceğini unutmayın. </a:t>
            </a:r>
          </a:p>
          <a:p>
            <a:pPr algn="just"/>
            <a:r>
              <a:rPr lang="tr-TR" b="1" dirty="0"/>
              <a:t>Çocuğunuzla iletişiminizi güçlendirin. İlginizi ve sevginizi esirgemeyin.</a:t>
            </a:r>
          </a:p>
          <a:p>
            <a:pPr algn="just"/>
            <a:r>
              <a:rPr lang="tr-TR" b="1" dirty="0"/>
              <a:t>Çocuğunuzun temel ihtiyaçlarını karşılayın. Yaşına ve ihtiyaçlarına uygun miktarda harçlık verin. </a:t>
            </a:r>
          </a:p>
          <a:p>
            <a:pPr algn="just"/>
            <a:r>
              <a:rPr lang="tr-TR" b="1" dirty="0"/>
              <a:t>Çocuğun kendisine ait eşyalarının olmasını sağlayın. Bu onun mülkiyet bilincini </a:t>
            </a:r>
            <a:r>
              <a:rPr lang="tr-TR" b="1" dirty="0" smtClean="0"/>
              <a:t>geliştirecektir.</a:t>
            </a:r>
            <a:endParaRPr lang="tr-TR" b="1" dirty="0"/>
          </a:p>
          <a:p>
            <a:pPr algn="just"/>
            <a:r>
              <a:rPr lang="tr-TR" b="1" dirty="0"/>
              <a:t>Çocuğunuza aşırı tepki vermeyin ve şiddet uygulamayın.</a:t>
            </a:r>
          </a:p>
          <a:p>
            <a:pPr algn="just"/>
            <a:r>
              <a:rPr lang="tr-TR" b="1" dirty="0"/>
              <a:t>Çocuğun almış olduğu eşyayı sahibine özür dileyerek geri vermesini sağlayın. Aldığı eşya zarar görmüşse yenisini alın ve parasını da çocuğun harçlıklarından ödetin. Yalnız çocuğun harçlığını tamamen kesmeyin.</a:t>
            </a:r>
          </a:p>
          <a:p>
            <a:pPr algn="just"/>
            <a:r>
              <a:rPr lang="tr-TR" b="1" dirty="0"/>
              <a:t>Fiziksel ceza kesinlikle uygulamayın.</a:t>
            </a:r>
          </a:p>
          <a:p>
            <a:pPr algn="just"/>
            <a:r>
              <a:rPr lang="tr-TR" b="1" dirty="0"/>
              <a:t>Çocuğunuza genel olarak “kötü çocuk” damgasını vurmayın. Çalmış olabilir ama bu onun her yönüyle kötü bir çocuk olduğunu göstermez. </a:t>
            </a:r>
          </a:p>
          <a:p>
            <a:pPr algn="just"/>
            <a:r>
              <a:rPr lang="tr-TR" b="1" dirty="0"/>
              <a:t>Çocukla davranışının nedenini mutlaka konuşun.</a:t>
            </a:r>
          </a:p>
          <a:p>
            <a:pPr algn="just"/>
            <a:r>
              <a:rPr lang="tr-TR" b="1" dirty="0"/>
              <a:t>Çocuğunuza ihtiyacı olduğunda ödünç eşya almanın yollarını öğretin.</a:t>
            </a:r>
          </a:p>
          <a:p>
            <a:pPr algn="just"/>
            <a:r>
              <a:rPr lang="tr-TR" b="1" dirty="0"/>
              <a:t>Çocuğunuzun eşyalarını kullanmak veya almak istediğinizde mutlaka ondan izin isteyin</a:t>
            </a:r>
            <a:r>
              <a:rPr lang="tr-TR" b="1" dirty="0" smtClean="0"/>
              <a:t>.</a:t>
            </a:r>
            <a:endParaRPr lang="tr-TR" b="1"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41</a:t>
            </a:fld>
            <a:endParaRPr lang="tr-TR"/>
          </a:p>
        </p:txBody>
      </p:sp>
    </p:spTree>
    <p:extLst>
      <p:ext uri="{BB962C8B-B14F-4D97-AF65-F5344CB8AC3E}">
        <p14:creationId xmlns:p14="http://schemas.microsoft.com/office/powerpoint/2010/main" val="9153177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78098"/>
          </a:xfrm>
        </p:spPr>
        <p:txBody>
          <a:bodyPr>
            <a:normAutofit/>
          </a:bodyPr>
          <a:lstStyle/>
          <a:p>
            <a:r>
              <a:rPr lang="tr-TR" sz="2800" b="1" dirty="0" smtClean="0">
                <a:solidFill>
                  <a:srgbClr val="FF0000"/>
                </a:solidFill>
              </a:rPr>
              <a:t>YALAN</a:t>
            </a:r>
            <a:endParaRPr lang="tr-TR" sz="2800" b="1" dirty="0">
              <a:solidFill>
                <a:srgbClr val="FF0000"/>
              </a:solidFill>
            </a:endParaRPr>
          </a:p>
        </p:txBody>
      </p:sp>
      <p:sp>
        <p:nvSpPr>
          <p:cNvPr id="3" name="İçerik Yer Tutucusu 2"/>
          <p:cNvSpPr>
            <a:spLocks noGrp="1"/>
          </p:cNvSpPr>
          <p:nvPr>
            <p:ph idx="1"/>
          </p:nvPr>
        </p:nvSpPr>
        <p:spPr>
          <a:xfrm>
            <a:off x="457200" y="1124744"/>
            <a:ext cx="8229600" cy="5328592"/>
          </a:xfrm>
        </p:spPr>
        <p:txBody>
          <a:bodyPr>
            <a:normAutofit fontScale="85000" lnSpcReduction="20000"/>
          </a:bodyPr>
          <a:lstStyle/>
          <a:p>
            <a:pPr algn="just">
              <a:spcAft>
                <a:spcPts val="0"/>
              </a:spcAft>
            </a:pPr>
            <a:r>
              <a:rPr lang="tr-TR" dirty="0">
                <a:ea typeface="Times New Roman"/>
              </a:rPr>
              <a:t>Yaşantımızda yalanı hiç sevmediğimizden ve yalanın ne kadar kötü olduğundan bahsederiz. Ancak bazen karşımızdaki insanları kırmamak, bazen başkalarının hayranlığını kazanmak bazen de kendimizi savunmak için  bir şekilde  yalan </a:t>
            </a:r>
            <a:r>
              <a:rPr lang="tr-TR" dirty="0" smtClean="0">
                <a:ea typeface="Times New Roman"/>
              </a:rPr>
              <a:t>söyleyebiliriz.</a:t>
            </a:r>
            <a:endParaRPr lang="tr-TR" dirty="0">
              <a:latin typeface="Times New Roman"/>
              <a:ea typeface="Times New Roman"/>
            </a:endParaRPr>
          </a:p>
          <a:p>
            <a:pPr algn="just">
              <a:spcAft>
                <a:spcPts val="0"/>
              </a:spcAft>
            </a:pPr>
            <a:endParaRPr lang="tr-TR" dirty="0">
              <a:latin typeface="Times New Roman"/>
              <a:ea typeface="Times New Roman"/>
            </a:endParaRPr>
          </a:p>
          <a:p>
            <a:pPr algn="just">
              <a:spcAft>
                <a:spcPts val="0"/>
              </a:spcAft>
            </a:pPr>
            <a:r>
              <a:rPr lang="tr-TR" dirty="0" smtClean="0">
                <a:ea typeface="Times New Roman"/>
              </a:rPr>
              <a:t>Genel </a:t>
            </a:r>
            <a:r>
              <a:rPr lang="tr-TR" dirty="0">
                <a:ea typeface="Times New Roman"/>
              </a:rPr>
              <a:t>olarak yalan, başkalarını kandırmak ya da yanıltmak amacıyla söylenen sözlerdir. Çocuklarda 7 yaşından önce söylenenler yalan olarak kabul edilmez. Çünkü bu yaş dönemindeki çocukların inanılmaz bir hayal dünyaları vardır ve gerçekle gerçek olmayanı ayırt edemezler. Anlattıkları şeyler bazı ebeveynler tarafından yalan kabul edilir. Hâlbuki çocukların söyledikleri ve anlattıkları kandırma ve yanıltma amacı taşımaz</a:t>
            </a:r>
            <a:r>
              <a:rPr lang="tr-TR" dirty="0" smtClean="0">
                <a:ea typeface="Times New Roman"/>
              </a:rPr>
              <a:t>.</a:t>
            </a:r>
            <a:endParaRPr lang="tr-TR" dirty="0">
              <a:latin typeface="Times New Roman"/>
              <a:ea typeface="Times New Roman"/>
            </a:endParaRPr>
          </a:p>
        </p:txBody>
      </p:sp>
      <p:sp>
        <p:nvSpPr>
          <p:cNvPr id="4" name="Slayt Numarası Yer Tutucusu 3"/>
          <p:cNvSpPr>
            <a:spLocks noGrp="1"/>
          </p:cNvSpPr>
          <p:nvPr>
            <p:ph type="sldNum" sz="quarter" idx="12"/>
          </p:nvPr>
        </p:nvSpPr>
        <p:spPr/>
        <p:txBody>
          <a:bodyPr/>
          <a:lstStyle/>
          <a:p>
            <a:fld id="{F302176B-0E47-46AC-8F43-DAB4B8A37D06}" type="slidenum">
              <a:rPr lang="tr-TR" smtClean="0"/>
              <a:t>42</a:t>
            </a:fld>
            <a:endParaRPr lang="tr-TR"/>
          </a:p>
        </p:txBody>
      </p:sp>
    </p:spTree>
    <p:extLst>
      <p:ext uri="{BB962C8B-B14F-4D97-AF65-F5344CB8AC3E}">
        <p14:creationId xmlns:p14="http://schemas.microsoft.com/office/powerpoint/2010/main" val="206835690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4082"/>
          </a:xfrm>
        </p:spPr>
        <p:txBody>
          <a:bodyPr>
            <a:normAutofit/>
          </a:bodyPr>
          <a:lstStyle/>
          <a:p>
            <a:r>
              <a:rPr lang="tr-TR" sz="3200" b="1" dirty="0" smtClean="0">
                <a:solidFill>
                  <a:srgbClr val="FF0000"/>
                </a:solidFill>
              </a:rPr>
              <a:t>Yalan Söylemenin Nedenleri</a:t>
            </a:r>
            <a:endParaRPr lang="tr-TR" sz="3200" b="1" dirty="0">
              <a:solidFill>
                <a:srgbClr val="FF0000"/>
              </a:solidFill>
            </a:endParaRPr>
          </a:p>
        </p:txBody>
      </p:sp>
      <p:sp>
        <p:nvSpPr>
          <p:cNvPr id="3" name="İçerik Yer Tutucusu 2"/>
          <p:cNvSpPr>
            <a:spLocks noGrp="1"/>
          </p:cNvSpPr>
          <p:nvPr>
            <p:ph idx="1"/>
          </p:nvPr>
        </p:nvSpPr>
        <p:spPr>
          <a:xfrm>
            <a:off x="457200" y="980728"/>
            <a:ext cx="8229600" cy="5616624"/>
          </a:xfrm>
        </p:spPr>
        <p:txBody>
          <a:bodyPr>
            <a:normAutofit fontScale="70000" lnSpcReduction="20000"/>
          </a:bodyPr>
          <a:lstStyle/>
          <a:p>
            <a:pPr algn="just"/>
            <a:r>
              <a:rPr lang="tr-TR" b="1" dirty="0"/>
              <a:t>Baskıcı ve otoriter anne-baba tutumları.</a:t>
            </a:r>
          </a:p>
          <a:p>
            <a:pPr algn="just"/>
            <a:r>
              <a:rPr lang="tr-TR" b="1" dirty="0"/>
              <a:t>Anne-babanın olumsuz model olması.</a:t>
            </a:r>
          </a:p>
          <a:p>
            <a:pPr algn="just"/>
            <a:r>
              <a:rPr lang="tr-TR" b="1" dirty="0"/>
              <a:t>Ailenin, çocuğa üstesinden gelemeyeceği sorumluluklar yüklemesi.</a:t>
            </a:r>
          </a:p>
          <a:p>
            <a:pPr algn="just"/>
            <a:r>
              <a:rPr lang="tr-TR" b="1" dirty="0"/>
              <a:t>Aile kurallarının çok katı olması.</a:t>
            </a:r>
          </a:p>
          <a:p>
            <a:pPr algn="just"/>
            <a:r>
              <a:rPr lang="tr-TR" b="1" dirty="0"/>
              <a:t>Çocuğa şiddet uygulanması.</a:t>
            </a:r>
          </a:p>
          <a:p>
            <a:pPr algn="just"/>
            <a:r>
              <a:rPr lang="tr-TR" b="1" dirty="0"/>
              <a:t>Ailenin çocukla olan iletişiminin bozuk olması.</a:t>
            </a:r>
          </a:p>
          <a:p>
            <a:pPr algn="just"/>
            <a:r>
              <a:rPr lang="tr-TR" b="1" dirty="0"/>
              <a:t>Çocuğun sık sık eleştirilmesi ve başkalarıyla kıyaslanması.</a:t>
            </a:r>
          </a:p>
          <a:p>
            <a:pPr algn="just"/>
            <a:r>
              <a:rPr lang="tr-TR" b="1" dirty="0"/>
              <a:t>Çocuğun mükemmelliğe zorlanması.</a:t>
            </a:r>
          </a:p>
          <a:p>
            <a:pPr algn="just"/>
            <a:r>
              <a:rPr lang="tr-TR" b="1" dirty="0"/>
              <a:t>Çocuğun başkalarının hayranlığını kazanmak istemesi. Örneğin; Arabaları olmadığı halde arkadaşlarına arabalarının olduğunu söylemesi gibi.</a:t>
            </a:r>
          </a:p>
          <a:p>
            <a:pPr algn="just"/>
            <a:r>
              <a:rPr lang="tr-TR" b="1" dirty="0"/>
              <a:t>Bazen de çocuğun özlemlerini dile getirmek istemesi. Örneğin; Babası ölen bir çocuğun babasının seyahate çıktığını söylemesi.</a:t>
            </a:r>
          </a:p>
          <a:p>
            <a:pPr algn="just"/>
            <a:r>
              <a:rPr lang="tr-TR" b="1" dirty="0"/>
              <a:t>Çocuğa aşırı karışıldığı ve baskı yapıldığı zaman çocuk yalan </a:t>
            </a:r>
            <a:r>
              <a:rPr lang="tr-TR" b="1" dirty="0" smtClean="0"/>
              <a:t>söyleyebilir.</a:t>
            </a:r>
            <a:endParaRPr lang="tr-TR" b="1" dirty="0"/>
          </a:p>
          <a:p>
            <a:pPr algn="just"/>
            <a:r>
              <a:rPr lang="tr-TR" b="1" dirty="0"/>
              <a:t>Toplum içinde çok heyecanlanan bir çocuk, bildiği bir </a:t>
            </a:r>
            <a:r>
              <a:rPr lang="tr-TR" b="1" dirty="0" smtClean="0"/>
              <a:t>şiiri </a:t>
            </a:r>
            <a:r>
              <a:rPr lang="tr-TR" b="1" dirty="0"/>
              <a:t>bilmiyorum diyerek yalana başvurabilir</a:t>
            </a:r>
            <a:r>
              <a:rPr lang="tr-TR" b="1" dirty="0" smtClean="0"/>
              <a:t>.</a:t>
            </a:r>
            <a:endParaRPr lang="tr-TR" b="1"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43</a:t>
            </a:fld>
            <a:endParaRPr lang="tr-TR"/>
          </a:p>
        </p:txBody>
      </p:sp>
    </p:spTree>
    <p:extLst>
      <p:ext uri="{BB962C8B-B14F-4D97-AF65-F5344CB8AC3E}">
        <p14:creationId xmlns:p14="http://schemas.microsoft.com/office/powerpoint/2010/main" val="27691714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16632"/>
            <a:ext cx="8229600" cy="634082"/>
          </a:xfrm>
        </p:spPr>
        <p:txBody>
          <a:bodyPr>
            <a:normAutofit fontScale="90000"/>
          </a:bodyPr>
          <a:lstStyle/>
          <a:p>
            <a:r>
              <a:rPr lang="tr-TR" sz="3600" b="1" dirty="0">
                <a:solidFill>
                  <a:srgbClr val="FF0000"/>
                </a:solidFill>
                <a:ea typeface="Times New Roman"/>
              </a:rPr>
              <a:t>Yalan Konusunda Aileye </a:t>
            </a:r>
            <a:r>
              <a:rPr lang="tr-TR" sz="3600" b="1" dirty="0" smtClean="0">
                <a:solidFill>
                  <a:srgbClr val="FF0000"/>
                </a:solidFill>
                <a:ea typeface="Times New Roman"/>
              </a:rPr>
              <a:t>Öneriler</a:t>
            </a:r>
            <a:endParaRPr lang="tr-TR" sz="3600" b="1" dirty="0">
              <a:solidFill>
                <a:srgbClr val="FF0000"/>
              </a:solidFill>
            </a:endParaRPr>
          </a:p>
        </p:txBody>
      </p:sp>
      <p:sp>
        <p:nvSpPr>
          <p:cNvPr id="3" name="İçerik Yer Tutucusu 2"/>
          <p:cNvSpPr>
            <a:spLocks noGrp="1"/>
          </p:cNvSpPr>
          <p:nvPr>
            <p:ph idx="1"/>
          </p:nvPr>
        </p:nvSpPr>
        <p:spPr>
          <a:xfrm>
            <a:off x="457200" y="764704"/>
            <a:ext cx="8229600" cy="5760640"/>
          </a:xfrm>
        </p:spPr>
        <p:txBody>
          <a:bodyPr numCol="2" spcCol="540000">
            <a:noAutofit/>
          </a:bodyPr>
          <a:lstStyle/>
          <a:p>
            <a:pPr algn="just">
              <a:spcAft>
                <a:spcPts val="0"/>
              </a:spcAft>
            </a:pPr>
            <a:r>
              <a:rPr lang="tr-TR" sz="1800" b="1" dirty="0" smtClean="0">
                <a:ea typeface="Times New Roman"/>
              </a:rPr>
              <a:t>Eğer </a:t>
            </a:r>
            <a:r>
              <a:rPr lang="tr-TR" sz="1800" b="1" dirty="0">
                <a:ea typeface="Times New Roman"/>
              </a:rPr>
              <a:t>anne-baba olarak yalan söylerseniz, </a:t>
            </a:r>
            <a:r>
              <a:rPr lang="tr-TR" sz="1800" b="1" dirty="0" smtClean="0">
                <a:ea typeface="Times New Roman"/>
              </a:rPr>
              <a:t>çocuğunuz da </a:t>
            </a:r>
            <a:r>
              <a:rPr lang="tr-TR" sz="1800" b="1" dirty="0">
                <a:ea typeface="Times New Roman"/>
              </a:rPr>
              <a:t>yalan söyleyecektir.</a:t>
            </a:r>
            <a:endParaRPr lang="tr-TR" sz="1800" b="1" dirty="0">
              <a:latin typeface="Times New Roman"/>
              <a:ea typeface="Times New Roman"/>
            </a:endParaRPr>
          </a:p>
          <a:p>
            <a:pPr algn="just">
              <a:spcAft>
                <a:spcPts val="0"/>
              </a:spcAft>
            </a:pPr>
            <a:r>
              <a:rPr lang="tr-TR" sz="1800" b="1" dirty="0">
                <a:ea typeface="Times New Roman"/>
              </a:rPr>
              <a:t>Çocuğunuza aşırı tepki göstermeyin ve ağır cezalar vermeyin. Aksi takdirde çocuğunuz cezadan kurtulmak için yalan söylemeye devam edecektir.</a:t>
            </a:r>
            <a:endParaRPr lang="tr-TR" sz="1800" b="1" dirty="0">
              <a:latin typeface="Times New Roman"/>
              <a:ea typeface="Times New Roman"/>
            </a:endParaRPr>
          </a:p>
          <a:p>
            <a:pPr algn="just">
              <a:spcAft>
                <a:spcPts val="0"/>
              </a:spcAft>
            </a:pPr>
            <a:r>
              <a:rPr lang="tr-TR" sz="1800" b="1" dirty="0">
                <a:ea typeface="Times New Roman"/>
              </a:rPr>
              <a:t>Çocuğunuza üstesinden gelemeyeceği sorumluluklar vermeyin. </a:t>
            </a:r>
            <a:endParaRPr lang="tr-TR" sz="1800" b="1" dirty="0">
              <a:latin typeface="Times New Roman"/>
              <a:ea typeface="Times New Roman"/>
            </a:endParaRPr>
          </a:p>
          <a:p>
            <a:pPr algn="just">
              <a:spcAft>
                <a:spcPts val="0"/>
              </a:spcAft>
            </a:pPr>
            <a:r>
              <a:rPr lang="tr-TR" sz="1800" b="1" dirty="0">
                <a:ea typeface="Times New Roman"/>
              </a:rPr>
              <a:t>Yumuşak ve hoşgörülü olun.</a:t>
            </a:r>
            <a:endParaRPr lang="tr-TR" sz="1800" b="1" dirty="0">
              <a:latin typeface="Times New Roman"/>
              <a:ea typeface="Times New Roman"/>
            </a:endParaRPr>
          </a:p>
          <a:p>
            <a:pPr algn="just">
              <a:spcAft>
                <a:spcPts val="0"/>
              </a:spcAft>
            </a:pPr>
            <a:r>
              <a:rPr lang="tr-TR" sz="1800" b="1" dirty="0">
                <a:ea typeface="Times New Roman"/>
              </a:rPr>
              <a:t>Kurallarınızı çocuğunuzun yaşamını fazla sınırlandırıcı ve baskıcı olabilecek şekilde koymayın.</a:t>
            </a:r>
            <a:endParaRPr lang="tr-TR" sz="1800" b="1" dirty="0">
              <a:latin typeface="Times New Roman"/>
              <a:ea typeface="Times New Roman"/>
            </a:endParaRPr>
          </a:p>
          <a:p>
            <a:pPr algn="just">
              <a:spcAft>
                <a:spcPts val="0"/>
              </a:spcAft>
            </a:pPr>
            <a:r>
              <a:rPr lang="tr-TR" sz="1800" b="1" dirty="0">
                <a:ea typeface="Times New Roman"/>
              </a:rPr>
              <a:t>Çocuğunuzu başkalarına karşı kullanmayın. Örneğin; </a:t>
            </a:r>
            <a:r>
              <a:rPr lang="tr-TR" sz="1800" b="1" dirty="0" smtClean="0">
                <a:ea typeface="Times New Roman"/>
              </a:rPr>
              <a:t>Babanın </a:t>
            </a:r>
            <a:r>
              <a:rPr lang="tr-TR" sz="1800" b="1" dirty="0">
                <a:ea typeface="Times New Roman"/>
              </a:rPr>
              <a:t>telefon çaldığında kendisi için “yok” </a:t>
            </a:r>
            <a:r>
              <a:rPr lang="tr-TR" sz="1800" b="1" dirty="0" smtClean="0">
                <a:ea typeface="Times New Roman"/>
              </a:rPr>
              <a:t>dedirtmesi</a:t>
            </a:r>
            <a:r>
              <a:rPr lang="tr-TR" sz="1800" b="1" dirty="0">
                <a:ea typeface="Times New Roman"/>
              </a:rPr>
              <a:t>. </a:t>
            </a:r>
            <a:endParaRPr lang="tr-TR" sz="1800" b="1" dirty="0">
              <a:latin typeface="Times New Roman"/>
              <a:ea typeface="Times New Roman"/>
            </a:endParaRPr>
          </a:p>
          <a:p>
            <a:pPr algn="just">
              <a:spcAft>
                <a:spcPts val="0"/>
              </a:spcAft>
            </a:pPr>
            <a:r>
              <a:rPr lang="tr-TR" sz="1800" b="1" dirty="0">
                <a:ea typeface="Times New Roman"/>
              </a:rPr>
              <a:t>Asla çocuğunuzu başkalarıyla kıyaslamayın.</a:t>
            </a:r>
            <a:endParaRPr lang="tr-TR" sz="1800" b="1" dirty="0">
              <a:latin typeface="Times New Roman"/>
              <a:ea typeface="Times New Roman"/>
            </a:endParaRPr>
          </a:p>
          <a:p>
            <a:pPr algn="just">
              <a:spcAft>
                <a:spcPts val="0"/>
              </a:spcAft>
            </a:pPr>
            <a:r>
              <a:rPr lang="tr-TR" sz="1800" b="1" dirty="0">
                <a:ea typeface="Times New Roman"/>
              </a:rPr>
              <a:t>Çocuğunuzla iletişiminiz olumlu olsun. Böylece çocuğunuz yalana başvurmak zorunda kalmaz. İsteklerini, beklentilerini, sıkıntı ve kaygılarını sizinle rahatça paylaşabilir. </a:t>
            </a:r>
            <a:endParaRPr lang="tr-TR" sz="1800" b="1" dirty="0">
              <a:latin typeface="Times New Roman"/>
              <a:ea typeface="Times New Roman"/>
            </a:endParaRPr>
          </a:p>
          <a:p>
            <a:pPr algn="just">
              <a:spcAft>
                <a:spcPts val="0"/>
              </a:spcAft>
            </a:pPr>
            <a:r>
              <a:rPr lang="tr-TR" sz="1800" b="1" dirty="0">
                <a:ea typeface="Times New Roman"/>
              </a:rPr>
              <a:t>Çocuğunuza kesinlikle </a:t>
            </a:r>
            <a:r>
              <a:rPr lang="tr-TR" sz="1800" b="1" dirty="0">
                <a:solidFill>
                  <a:srgbClr val="FF0000"/>
                </a:solidFill>
                <a:ea typeface="Times New Roman"/>
              </a:rPr>
              <a:t>“yalancı” </a:t>
            </a:r>
            <a:r>
              <a:rPr lang="tr-TR" sz="1800" b="1" dirty="0">
                <a:ea typeface="Times New Roman"/>
              </a:rPr>
              <a:t>etiketi yapıştırmayın. Aksi takdirde çocuk bu etiketin gerektirdiklerini yerine getirerek yalana devam eder. </a:t>
            </a:r>
            <a:endParaRPr lang="tr-TR" sz="1800" b="1" dirty="0">
              <a:latin typeface="Times New Roman"/>
              <a:ea typeface="Times New Roman"/>
            </a:endParaRPr>
          </a:p>
          <a:p>
            <a:pPr algn="just">
              <a:spcAft>
                <a:spcPts val="0"/>
              </a:spcAft>
            </a:pPr>
            <a:r>
              <a:rPr lang="tr-TR" sz="1800" b="1" dirty="0">
                <a:ea typeface="Times New Roman"/>
              </a:rPr>
              <a:t>Çocuğunuza doğruyu söyletmek için; "Doğru söylersen ceza vermeyeceğim" dedikten sonra, çocuk doğruyu söyleyince aşırı tepki vermek ya da şiddet uygulamak çocukta yalanı pekiştirir. Bu nedenle verdiğiniz sözleri yerine getirin ve çocuğunuzu cezalandırmayın</a:t>
            </a:r>
            <a:r>
              <a:rPr lang="tr-TR" sz="1800" b="1" dirty="0" smtClean="0">
                <a:ea typeface="Times New Roman"/>
              </a:rPr>
              <a:t>.</a:t>
            </a:r>
            <a:endParaRPr lang="tr-TR" sz="1800" b="1" dirty="0">
              <a:latin typeface="Times New Roman"/>
              <a:ea typeface="Times New Roman"/>
            </a:endParaRPr>
          </a:p>
        </p:txBody>
      </p:sp>
      <p:sp>
        <p:nvSpPr>
          <p:cNvPr id="4" name="Slayt Numarası Yer Tutucusu 3"/>
          <p:cNvSpPr>
            <a:spLocks noGrp="1"/>
          </p:cNvSpPr>
          <p:nvPr>
            <p:ph type="sldNum" sz="quarter" idx="12"/>
          </p:nvPr>
        </p:nvSpPr>
        <p:spPr/>
        <p:txBody>
          <a:bodyPr/>
          <a:lstStyle/>
          <a:p>
            <a:fld id="{F302176B-0E47-46AC-8F43-DAB4B8A37D06}" type="slidenum">
              <a:rPr lang="tr-TR" smtClean="0"/>
              <a:t>44</a:t>
            </a:fld>
            <a:endParaRPr lang="tr-TR"/>
          </a:p>
        </p:txBody>
      </p:sp>
    </p:spTree>
    <p:extLst>
      <p:ext uri="{BB962C8B-B14F-4D97-AF65-F5344CB8AC3E}">
        <p14:creationId xmlns:p14="http://schemas.microsoft.com/office/powerpoint/2010/main" val="356469305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smtClean="0">
                <a:solidFill>
                  <a:srgbClr val="FF0000"/>
                </a:solidFill>
                <a:ea typeface="Times New Roman"/>
              </a:rPr>
              <a:t>KÜFÜR</a:t>
            </a:r>
            <a:endParaRPr lang="tr-TR" sz="3600" b="1" dirty="0">
              <a:solidFill>
                <a:srgbClr val="FF0000"/>
              </a:solidFill>
            </a:endParaRPr>
          </a:p>
        </p:txBody>
      </p:sp>
      <p:sp>
        <p:nvSpPr>
          <p:cNvPr id="3" name="İçerik Yer Tutucusu 2"/>
          <p:cNvSpPr>
            <a:spLocks noGrp="1"/>
          </p:cNvSpPr>
          <p:nvPr>
            <p:ph idx="1"/>
          </p:nvPr>
        </p:nvSpPr>
        <p:spPr>
          <a:xfrm>
            <a:off x="457200" y="1700808"/>
            <a:ext cx="8229600" cy="4425355"/>
          </a:xfrm>
        </p:spPr>
        <p:txBody>
          <a:bodyPr/>
          <a:lstStyle/>
          <a:p>
            <a:pPr marL="0" indent="0" algn="just">
              <a:spcAft>
                <a:spcPts val="0"/>
              </a:spcAft>
              <a:buNone/>
            </a:pPr>
            <a:r>
              <a:rPr lang="tr-TR" dirty="0" smtClean="0">
                <a:ea typeface="Times New Roman"/>
              </a:rPr>
              <a:t>İnsanların </a:t>
            </a:r>
            <a:r>
              <a:rPr lang="tr-TR" dirty="0">
                <a:ea typeface="Times New Roman"/>
              </a:rPr>
              <a:t>genellikle kızgınlık, öfke veya engellenmelerle karşılaştıklarında kullandıkları kötü kelimelere denir. Küfür, bazen insanlara beddua kelimeleri, bazen cinsel içerikli kelimeler, bazen kişinin zekâsıyla ya da hayvan isimlerini içeren kelimeler kullanılarak yapılır</a:t>
            </a:r>
            <a:r>
              <a:rPr lang="tr-TR" dirty="0" smtClean="0">
                <a:ea typeface="Times New Roman"/>
              </a:rPr>
              <a:t>.</a:t>
            </a:r>
            <a:endParaRPr lang="tr-TR" dirty="0">
              <a:latin typeface="Times New Roman"/>
              <a:ea typeface="Times New Roman"/>
            </a:endParaRPr>
          </a:p>
        </p:txBody>
      </p:sp>
      <p:sp>
        <p:nvSpPr>
          <p:cNvPr id="4" name="Slayt Numarası Yer Tutucusu 3"/>
          <p:cNvSpPr>
            <a:spLocks noGrp="1"/>
          </p:cNvSpPr>
          <p:nvPr>
            <p:ph type="sldNum" sz="quarter" idx="12"/>
          </p:nvPr>
        </p:nvSpPr>
        <p:spPr/>
        <p:txBody>
          <a:bodyPr/>
          <a:lstStyle/>
          <a:p>
            <a:fld id="{F302176B-0E47-46AC-8F43-DAB4B8A37D06}" type="slidenum">
              <a:rPr lang="tr-TR" smtClean="0"/>
              <a:t>45</a:t>
            </a:fld>
            <a:endParaRPr lang="tr-TR"/>
          </a:p>
        </p:txBody>
      </p:sp>
    </p:spTree>
    <p:extLst>
      <p:ext uri="{BB962C8B-B14F-4D97-AF65-F5344CB8AC3E}">
        <p14:creationId xmlns:p14="http://schemas.microsoft.com/office/powerpoint/2010/main" val="108568678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smtClean="0">
                <a:solidFill>
                  <a:srgbClr val="FF0000"/>
                </a:solidFill>
              </a:rPr>
              <a:t>Küfür Etmenin Nedenleri</a:t>
            </a:r>
            <a:endParaRPr lang="tr-TR" b="1" dirty="0">
              <a:solidFill>
                <a:srgbClr val="FF0000"/>
              </a:solidFill>
            </a:endParaRPr>
          </a:p>
        </p:txBody>
      </p:sp>
      <p:sp>
        <p:nvSpPr>
          <p:cNvPr id="3" name="İçerik Yer Tutucusu 2"/>
          <p:cNvSpPr>
            <a:spLocks noGrp="1"/>
          </p:cNvSpPr>
          <p:nvPr>
            <p:ph idx="1"/>
          </p:nvPr>
        </p:nvSpPr>
        <p:spPr/>
        <p:txBody>
          <a:bodyPr/>
          <a:lstStyle/>
          <a:p>
            <a:pPr algn="just"/>
            <a:r>
              <a:rPr lang="tr-TR" dirty="0" smtClean="0">
                <a:ea typeface="Times New Roman"/>
              </a:rPr>
              <a:t>Anne-baba </a:t>
            </a:r>
            <a:r>
              <a:rPr lang="tr-TR" dirty="0">
                <a:ea typeface="Times New Roman"/>
              </a:rPr>
              <a:t>veya etrafındaki yetişkinleri model alması.</a:t>
            </a:r>
            <a:endParaRPr lang="tr-TR" dirty="0">
              <a:latin typeface="Times New Roman"/>
              <a:ea typeface="Times New Roman"/>
            </a:endParaRPr>
          </a:p>
          <a:p>
            <a:pPr algn="just">
              <a:spcAft>
                <a:spcPts val="0"/>
              </a:spcAft>
            </a:pPr>
            <a:r>
              <a:rPr lang="tr-TR" dirty="0">
                <a:ea typeface="Times New Roman"/>
              </a:rPr>
              <a:t>Yetişkinlerin ilgisini çekme isteği.</a:t>
            </a:r>
            <a:endParaRPr lang="tr-TR" dirty="0">
              <a:latin typeface="Times New Roman"/>
              <a:ea typeface="Times New Roman"/>
            </a:endParaRPr>
          </a:p>
          <a:p>
            <a:pPr algn="just">
              <a:spcAft>
                <a:spcPts val="0"/>
              </a:spcAft>
            </a:pPr>
            <a:r>
              <a:rPr lang="tr-TR" dirty="0">
                <a:ea typeface="Times New Roman"/>
              </a:rPr>
              <a:t>Büyüdüğünü ispat etme çabası.</a:t>
            </a:r>
            <a:endParaRPr lang="tr-TR" dirty="0">
              <a:latin typeface="Times New Roman"/>
              <a:ea typeface="Times New Roman"/>
            </a:endParaRPr>
          </a:p>
          <a:p>
            <a:pPr algn="just">
              <a:spcAft>
                <a:spcPts val="0"/>
              </a:spcAft>
            </a:pPr>
            <a:r>
              <a:rPr lang="tr-TR" dirty="0">
                <a:ea typeface="Times New Roman"/>
              </a:rPr>
              <a:t>Kızgınlık ve öfke </a:t>
            </a:r>
            <a:r>
              <a:rPr lang="tr-TR" dirty="0" smtClean="0">
                <a:ea typeface="Times New Roman"/>
              </a:rPr>
              <a:t>durumları.</a:t>
            </a:r>
            <a:endParaRPr lang="tr-TR" dirty="0">
              <a:latin typeface="Times New Roman"/>
              <a:ea typeface="Times New Roman"/>
            </a:endParaRPr>
          </a:p>
          <a:p>
            <a:pPr algn="just">
              <a:spcAft>
                <a:spcPts val="0"/>
              </a:spcAft>
            </a:pPr>
            <a:r>
              <a:rPr lang="tr-TR" dirty="0">
                <a:ea typeface="Times New Roman"/>
              </a:rPr>
              <a:t>Küfür eden akranları arasında kabul görme isteği</a:t>
            </a:r>
            <a:r>
              <a:rPr lang="tr-TR" dirty="0" smtClean="0">
                <a:ea typeface="Times New Roman"/>
              </a:rPr>
              <a:t>.</a:t>
            </a:r>
            <a:endParaRPr lang="tr-TR" dirty="0">
              <a:latin typeface="Times New Roman"/>
              <a:ea typeface="Times New Roman"/>
            </a:endParaRPr>
          </a:p>
        </p:txBody>
      </p:sp>
      <p:sp>
        <p:nvSpPr>
          <p:cNvPr id="4" name="Slayt Numarası Yer Tutucusu 3"/>
          <p:cNvSpPr>
            <a:spLocks noGrp="1"/>
          </p:cNvSpPr>
          <p:nvPr>
            <p:ph type="sldNum" sz="quarter" idx="12"/>
          </p:nvPr>
        </p:nvSpPr>
        <p:spPr/>
        <p:txBody>
          <a:bodyPr/>
          <a:lstStyle/>
          <a:p>
            <a:fld id="{F302176B-0E47-46AC-8F43-DAB4B8A37D06}" type="slidenum">
              <a:rPr lang="tr-TR" smtClean="0"/>
              <a:t>46</a:t>
            </a:fld>
            <a:endParaRPr lang="tr-TR"/>
          </a:p>
        </p:txBody>
      </p:sp>
    </p:spTree>
    <p:extLst>
      <p:ext uri="{BB962C8B-B14F-4D97-AF65-F5344CB8AC3E}">
        <p14:creationId xmlns:p14="http://schemas.microsoft.com/office/powerpoint/2010/main" val="75400157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850106"/>
          </a:xfrm>
        </p:spPr>
        <p:txBody>
          <a:bodyPr>
            <a:normAutofit/>
          </a:bodyPr>
          <a:lstStyle/>
          <a:p>
            <a:r>
              <a:rPr lang="tr-TR" sz="3600" b="1" dirty="0" smtClean="0">
                <a:solidFill>
                  <a:srgbClr val="FF0000"/>
                </a:solidFill>
              </a:rPr>
              <a:t>Küfür Konusunda Aileye Öneriler</a:t>
            </a:r>
            <a:endParaRPr lang="tr-TR" sz="3600" b="1" dirty="0">
              <a:solidFill>
                <a:srgbClr val="FF0000"/>
              </a:solidFill>
            </a:endParaRPr>
          </a:p>
        </p:txBody>
      </p:sp>
      <p:sp>
        <p:nvSpPr>
          <p:cNvPr id="3" name="İçerik Yer Tutucusu 2"/>
          <p:cNvSpPr>
            <a:spLocks noGrp="1"/>
          </p:cNvSpPr>
          <p:nvPr>
            <p:ph idx="1"/>
          </p:nvPr>
        </p:nvSpPr>
        <p:spPr>
          <a:xfrm>
            <a:off x="179512" y="1196752"/>
            <a:ext cx="8712968" cy="5400600"/>
          </a:xfrm>
        </p:spPr>
        <p:txBody>
          <a:bodyPr>
            <a:normAutofit fontScale="77500" lnSpcReduction="20000"/>
          </a:bodyPr>
          <a:lstStyle/>
          <a:p>
            <a:pPr>
              <a:spcAft>
                <a:spcPts val="0"/>
              </a:spcAft>
            </a:pPr>
            <a:r>
              <a:rPr lang="tr-TR" b="1" dirty="0" smtClean="0">
                <a:ea typeface="Times New Roman"/>
              </a:rPr>
              <a:t>Çocuğunuza </a:t>
            </a:r>
            <a:r>
              <a:rPr lang="tr-TR" b="1" dirty="0">
                <a:ea typeface="Times New Roman"/>
              </a:rPr>
              <a:t>iyi model olun. Eğer siz küfür ederseniz çocuğunuz da eder.</a:t>
            </a:r>
            <a:endParaRPr lang="tr-TR" b="1" dirty="0">
              <a:latin typeface="Times New Roman"/>
              <a:ea typeface="Times New Roman"/>
            </a:endParaRPr>
          </a:p>
          <a:p>
            <a:pPr>
              <a:spcAft>
                <a:spcPts val="0"/>
              </a:spcAft>
            </a:pPr>
            <a:r>
              <a:rPr lang="tr-TR" b="1" dirty="0">
                <a:ea typeface="Times New Roman"/>
              </a:rPr>
              <a:t>Çocuğunuz küfrettiğinde kesinlikle şiddet ve tehdit kullanmayın.</a:t>
            </a:r>
            <a:endParaRPr lang="tr-TR" b="1" dirty="0">
              <a:latin typeface="Times New Roman"/>
              <a:ea typeface="Times New Roman"/>
            </a:endParaRPr>
          </a:p>
          <a:p>
            <a:pPr>
              <a:spcAft>
                <a:spcPts val="0"/>
              </a:spcAft>
            </a:pPr>
            <a:r>
              <a:rPr lang="tr-TR" b="1" dirty="0">
                <a:ea typeface="Times New Roman"/>
              </a:rPr>
              <a:t>Çocuğunuzun küfür etmesine tanık olduğunuzda birden aşırı tepki vermeyin. Bir süre duymazlıktan gelin.</a:t>
            </a:r>
            <a:endParaRPr lang="tr-TR" b="1" dirty="0">
              <a:latin typeface="Times New Roman"/>
              <a:ea typeface="Times New Roman"/>
            </a:endParaRPr>
          </a:p>
          <a:p>
            <a:pPr>
              <a:spcAft>
                <a:spcPts val="0"/>
              </a:spcAft>
            </a:pPr>
            <a:r>
              <a:rPr lang="tr-TR" b="1" dirty="0">
                <a:ea typeface="Times New Roman"/>
              </a:rPr>
              <a:t>Çocuğunuza kızgınlığını daha olumlu nasıl ifade edebileceğini öğretin. Yani küfürlü kelimelerin yerine uygun ve kabul edilebilir kelimeleri kullanmasını sağlayın. Kullandığında bunu pekiştirin.</a:t>
            </a:r>
            <a:endParaRPr lang="tr-TR" b="1" dirty="0">
              <a:latin typeface="Times New Roman"/>
              <a:ea typeface="Times New Roman"/>
            </a:endParaRPr>
          </a:p>
          <a:p>
            <a:pPr>
              <a:spcAft>
                <a:spcPts val="0"/>
              </a:spcAft>
            </a:pPr>
            <a:r>
              <a:rPr lang="tr-TR" b="1" dirty="0">
                <a:ea typeface="Times New Roman"/>
              </a:rPr>
              <a:t>Çocuğunuzun size karşı kızgınlığını ifade etmesine izin verin. Böylece gittikçe daha az küfürlü kelimeleri kullanacaktır.</a:t>
            </a:r>
            <a:endParaRPr lang="tr-TR" b="1" dirty="0">
              <a:latin typeface="Times New Roman"/>
              <a:ea typeface="Times New Roman"/>
            </a:endParaRPr>
          </a:p>
          <a:p>
            <a:pPr>
              <a:spcAft>
                <a:spcPts val="0"/>
              </a:spcAft>
            </a:pPr>
            <a:r>
              <a:rPr lang="tr-TR" b="1" dirty="0">
                <a:ea typeface="Times New Roman"/>
              </a:rPr>
              <a:t>Küfür içeren televizyon programlarından uzak tutun.</a:t>
            </a:r>
            <a:endParaRPr lang="tr-TR" b="1" dirty="0">
              <a:latin typeface="Times New Roman"/>
              <a:ea typeface="Times New Roman"/>
            </a:endParaRPr>
          </a:p>
          <a:p>
            <a:pPr>
              <a:spcAft>
                <a:spcPts val="0"/>
              </a:spcAft>
            </a:pPr>
            <a:r>
              <a:rPr lang="tr-TR" b="1" dirty="0">
                <a:ea typeface="Times New Roman"/>
              </a:rPr>
              <a:t>Çocuğunuzu resim, müzik, şiir, spor gibi uğraşlara yönlendirin</a:t>
            </a:r>
            <a:r>
              <a:rPr lang="tr-TR" b="1" dirty="0" smtClean="0">
                <a:ea typeface="Times New Roman"/>
              </a:rPr>
              <a:t>.</a:t>
            </a:r>
            <a:endParaRPr lang="tr-TR" b="1" dirty="0">
              <a:latin typeface="Times New Roman"/>
              <a:ea typeface="Times New Roman"/>
            </a:endParaRPr>
          </a:p>
        </p:txBody>
      </p:sp>
      <p:sp>
        <p:nvSpPr>
          <p:cNvPr id="4" name="Slayt Numarası Yer Tutucusu 3"/>
          <p:cNvSpPr>
            <a:spLocks noGrp="1"/>
          </p:cNvSpPr>
          <p:nvPr>
            <p:ph type="sldNum" sz="quarter" idx="12"/>
          </p:nvPr>
        </p:nvSpPr>
        <p:spPr/>
        <p:txBody>
          <a:bodyPr/>
          <a:lstStyle/>
          <a:p>
            <a:fld id="{F302176B-0E47-46AC-8F43-DAB4B8A37D06}" type="slidenum">
              <a:rPr lang="tr-TR" smtClean="0"/>
              <a:t>47</a:t>
            </a:fld>
            <a:endParaRPr lang="tr-TR"/>
          </a:p>
        </p:txBody>
      </p:sp>
    </p:spTree>
    <p:extLst>
      <p:ext uri="{BB962C8B-B14F-4D97-AF65-F5344CB8AC3E}">
        <p14:creationId xmlns:p14="http://schemas.microsoft.com/office/powerpoint/2010/main" val="420649418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4082"/>
          </a:xfrm>
        </p:spPr>
        <p:txBody>
          <a:bodyPr>
            <a:normAutofit/>
          </a:bodyPr>
          <a:lstStyle/>
          <a:p>
            <a:r>
              <a:rPr lang="tr-TR" sz="3200" b="1" dirty="0">
                <a:solidFill>
                  <a:srgbClr val="FF0000"/>
                </a:solidFill>
                <a:ea typeface="Times New Roman"/>
              </a:rPr>
              <a:t>ÇOCUKTA </a:t>
            </a:r>
            <a:r>
              <a:rPr lang="tr-TR" sz="3200" b="1" dirty="0" smtClean="0">
                <a:solidFill>
                  <a:srgbClr val="FF0000"/>
                </a:solidFill>
                <a:ea typeface="Times New Roman"/>
              </a:rPr>
              <a:t>TİKLER</a:t>
            </a:r>
            <a:endParaRPr lang="tr-TR" sz="3200" b="1" dirty="0">
              <a:solidFill>
                <a:srgbClr val="FF0000"/>
              </a:solidFill>
            </a:endParaRPr>
          </a:p>
        </p:txBody>
      </p:sp>
      <p:sp>
        <p:nvSpPr>
          <p:cNvPr id="3" name="İçerik Yer Tutucusu 2"/>
          <p:cNvSpPr>
            <a:spLocks noGrp="1"/>
          </p:cNvSpPr>
          <p:nvPr>
            <p:ph idx="1"/>
          </p:nvPr>
        </p:nvSpPr>
        <p:spPr>
          <a:xfrm>
            <a:off x="251520" y="836712"/>
            <a:ext cx="8784976" cy="5688632"/>
          </a:xfrm>
        </p:spPr>
        <p:txBody>
          <a:bodyPr>
            <a:noAutofit/>
          </a:bodyPr>
          <a:lstStyle/>
          <a:p>
            <a:pPr marL="0" indent="0" algn="just">
              <a:spcAft>
                <a:spcPts val="0"/>
              </a:spcAft>
              <a:buNone/>
            </a:pPr>
            <a:r>
              <a:rPr lang="tr-TR" sz="2100" b="1" dirty="0">
                <a:ea typeface="Times New Roman"/>
              </a:rPr>
              <a:t>Tikler, vücuttaki herhangi bir kas grubunda yinelenen, istem dışı yapılan hareketlere denir. Genellikle iç gerginliğin dışa </a:t>
            </a:r>
            <a:r>
              <a:rPr lang="tr-TR" sz="2100" b="1" dirty="0" smtClean="0">
                <a:ea typeface="Times New Roman"/>
              </a:rPr>
              <a:t>vurumudur.</a:t>
            </a:r>
          </a:p>
          <a:p>
            <a:pPr marL="0" indent="0" algn="just">
              <a:spcAft>
                <a:spcPts val="0"/>
              </a:spcAft>
              <a:buNone/>
            </a:pPr>
            <a:r>
              <a:rPr lang="tr-TR" sz="2100" b="1" dirty="0" smtClean="0">
                <a:solidFill>
                  <a:srgbClr val="FF0000"/>
                </a:solidFill>
                <a:ea typeface="Times New Roman"/>
              </a:rPr>
              <a:t>Tik </a:t>
            </a:r>
            <a:r>
              <a:rPr lang="tr-TR" sz="2100" b="1" dirty="0">
                <a:solidFill>
                  <a:srgbClr val="FF0000"/>
                </a:solidFill>
                <a:ea typeface="Times New Roman"/>
              </a:rPr>
              <a:t>Çeşitleri:</a:t>
            </a:r>
            <a:endParaRPr lang="tr-TR" sz="2100" b="1" dirty="0">
              <a:solidFill>
                <a:srgbClr val="FF0000"/>
              </a:solidFill>
              <a:latin typeface="Times New Roman"/>
              <a:ea typeface="Times New Roman"/>
            </a:endParaRPr>
          </a:p>
          <a:p>
            <a:pPr algn="just">
              <a:spcAft>
                <a:spcPts val="0"/>
              </a:spcAft>
            </a:pPr>
            <a:r>
              <a:rPr lang="tr-TR" sz="2100" b="1" dirty="0">
                <a:ea typeface="Times New Roman"/>
              </a:rPr>
              <a:t>Göz kırpmak</a:t>
            </a:r>
            <a:endParaRPr lang="tr-TR" sz="2100" b="1" dirty="0">
              <a:latin typeface="Times New Roman"/>
              <a:ea typeface="Times New Roman"/>
            </a:endParaRPr>
          </a:p>
          <a:p>
            <a:pPr algn="just">
              <a:spcAft>
                <a:spcPts val="0"/>
              </a:spcAft>
            </a:pPr>
            <a:r>
              <a:rPr lang="tr-TR" sz="2100" b="1" dirty="0">
                <a:ea typeface="Times New Roman"/>
              </a:rPr>
              <a:t>Kaş oynatmak</a:t>
            </a:r>
            <a:endParaRPr lang="tr-TR" sz="2100" b="1" dirty="0">
              <a:latin typeface="Times New Roman"/>
              <a:ea typeface="Times New Roman"/>
            </a:endParaRPr>
          </a:p>
          <a:p>
            <a:pPr algn="just">
              <a:spcAft>
                <a:spcPts val="0"/>
              </a:spcAft>
            </a:pPr>
            <a:r>
              <a:rPr lang="tr-TR" sz="2100" b="1" dirty="0">
                <a:ea typeface="Times New Roman"/>
              </a:rPr>
              <a:t>Tuhaf sesler çıkartmak</a:t>
            </a:r>
            <a:endParaRPr lang="tr-TR" sz="2100" b="1" dirty="0">
              <a:latin typeface="Times New Roman"/>
              <a:ea typeface="Times New Roman"/>
            </a:endParaRPr>
          </a:p>
          <a:p>
            <a:pPr algn="just">
              <a:spcAft>
                <a:spcPts val="0"/>
              </a:spcAft>
            </a:pPr>
            <a:r>
              <a:rPr lang="tr-TR" sz="2100" b="1" dirty="0">
                <a:ea typeface="Times New Roman"/>
              </a:rPr>
              <a:t>Geniz ve gırtlak temizleme hareketleri</a:t>
            </a:r>
            <a:endParaRPr lang="tr-TR" sz="2100" b="1" dirty="0">
              <a:latin typeface="Times New Roman"/>
              <a:ea typeface="Times New Roman"/>
            </a:endParaRPr>
          </a:p>
          <a:p>
            <a:pPr algn="just">
              <a:spcAft>
                <a:spcPts val="0"/>
              </a:spcAft>
            </a:pPr>
            <a:r>
              <a:rPr lang="tr-TR" sz="2100" b="1" dirty="0">
                <a:ea typeface="Times New Roman"/>
              </a:rPr>
              <a:t>Ağız ve dudak hareketleri</a:t>
            </a:r>
            <a:endParaRPr lang="tr-TR" sz="2100" b="1" dirty="0">
              <a:latin typeface="Times New Roman"/>
              <a:ea typeface="Times New Roman"/>
            </a:endParaRPr>
          </a:p>
          <a:p>
            <a:pPr algn="just">
              <a:spcAft>
                <a:spcPts val="0"/>
              </a:spcAft>
            </a:pPr>
            <a:r>
              <a:rPr lang="tr-TR" sz="2100" b="1" dirty="0">
                <a:ea typeface="Times New Roman"/>
              </a:rPr>
              <a:t>Boyun ve omuz hareketleri</a:t>
            </a:r>
            <a:endParaRPr lang="tr-TR" sz="2100" b="1" dirty="0">
              <a:latin typeface="Times New Roman"/>
              <a:ea typeface="Times New Roman"/>
            </a:endParaRPr>
          </a:p>
          <a:p>
            <a:pPr algn="just">
              <a:spcAft>
                <a:spcPts val="0"/>
              </a:spcAft>
            </a:pPr>
            <a:r>
              <a:rPr lang="tr-TR" sz="2100" b="1" dirty="0">
                <a:ea typeface="Times New Roman"/>
              </a:rPr>
              <a:t>Burun çekmek ve burun kanatlarını oynatmak</a:t>
            </a:r>
            <a:endParaRPr lang="tr-TR" sz="2100" b="1" dirty="0">
              <a:latin typeface="Times New Roman"/>
              <a:ea typeface="Times New Roman"/>
            </a:endParaRPr>
          </a:p>
          <a:p>
            <a:pPr algn="just">
              <a:spcAft>
                <a:spcPts val="0"/>
              </a:spcAft>
            </a:pPr>
            <a:r>
              <a:rPr lang="tr-TR" sz="2100" b="1" dirty="0">
                <a:ea typeface="Times New Roman"/>
              </a:rPr>
              <a:t>Hızlı hızlı nefes almak veya nefes tutmak</a:t>
            </a:r>
            <a:endParaRPr lang="tr-TR" sz="2100" b="1" dirty="0">
              <a:latin typeface="Times New Roman"/>
              <a:ea typeface="Times New Roman"/>
            </a:endParaRPr>
          </a:p>
          <a:p>
            <a:pPr algn="just">
              <a:spcAft>
                <a:spcPts val="0"/>
              </a:spcAft>
            </a:pPr>
            <a:r>
              <a:rPr lang="tr-TR" sz="2100" b="1" dirty="0">
                <a:ea typeface="Times New Roman"/>
              </a:rPr>
              <a:t>Parmak çıtlatmak</a:t>
            </a:r>
            <a:endParaRPr lang="tr-TR" sz="2100" b="1" dirty="0">
              <a:latin typeface="Times New Roman"/>
              <a:ea typeface="Times New Roman"/>
            </a:endParaRPr>
          </a:p>
          <a:p>
            <a:pPr algn="just">
              <a:spcAft>
                <a:spcPts val="0"/>
              </a:spcAft>
            </a:pPr>
            <a:r>
              <a:rPr lang="tr-TR" sz="2100" b="1" dirty="0">
                <a:ea typeface="Times New Roman"/>
              </a:rPr>
              <a:t>Baş oynatmak, baş sallamak gibi daha birçok tik vardır.</a:t>
            </a:r>
            <a:endParaRPr lang="tr-TR" sz="2100" b="1" dirty="0">
              <a:latin typeface="Times New Roman"/>
              <a:ea typeface="Times New Roman"/>
            </a:endParaRPr>
          </a:p>
          <a:p>
            <a:pPr marL="0" indent="0" algn="just">
              <a:spcAft>
                <a:spcPts val="0"/>
              </a:spcAft>
              <a:buNone/>
            </a:pPr>
            <a:r>
              <a:rPr lang="tr-TR" sz="2100" b="1" dirty="0" smtClean="0">
                <a:solidFill>
                  <a:srgbClr val="FF0000"/>
                </a:solidFill>
                <a:ea typeface="Times New Roman"/>
              </a:rPr>
              <a:t>Bazı </a:t>
            </a:r>
            <a:r>
              <a:rPr lang="tr-TR" sz="2100" b="1" dirty="0">
                <a:solidFill>
                  <a:srgbClr val="FF0000"/>
                </a:solidFill>
                <a:ea typeface="Times New Roman"/>
              </a:rPr>
              <a:t>çocuklarda bunlardan bir tanesi varken başka bir çocukta birden fazla tik görülebilmektedir</a:t>
            </a:r>
            <a:r>
              <a:rPr lang="tr-TR" sz="2100" b="1" dirty="0" smtClean="0">
                <a:solidFill>
                  <a:srgbClr val="FF0000"/>
                </a:solidFill>
                <a:ea typeface="Times New Roman"/>
              </a:rPr>
              <a:t>.</a:t>
            </a:r>
            <a:endParaRPr lang="tr-TR" sz="2100" b="1" dirty="0">
              <a:solidFill>
                <a:srgbClr val="FF0000"/>
              </a:solidFill>
              <a:latin typeface="Times New Roman"/>
              <a:ea typeface="Times New Roman"/>
            </a:endParaRPr>
          </a:p>
        </p:txBody>
      </p:sp>
      <p:sp>
        <p:nvSpPr>
          <p:cNvPr id="4" name="Slayt Numarası Yer Tutucusu 3"/>
          <p:cNvSpPr>
            <a:spLocks noGrp="1"/>
          </p:cNvSpPr>
          <p:nvPr>
            <p:ph type="sldNum" sz="quarter" idx="12"/>
          </p:nvPr>
        </p:nvSpPr>
        <p:spPr/>
        <p:txBody>
          <a:bodyPr/>
          <a:lstStyle/>
          <a:p>
            <a:fld id="{F302176B-0E47-46AC-8F43-DAB4B8A37D06}" type="slidenum">
              <a:rPr lang="tr-TR" smtClean="0"/>
              <a:t>48</a:t>
            </a:fld>
            <a:endParaRPr lang="tr-TR"/>
          </a:p>
        </p:txBody>
      </p:sp>
    </p:spTree>
    <p:extLst>
      <p:ext uri="{BB962C8B-B14F-4D97-AF65-F5344CB8AC3E}">
        <p14:creationId xmlns:p14="http://schemas.microsoft.com/office/powerpoint/2010/main" val="398465680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850106"/>
          </a:xfrm>
        </p:spPr>
        <p:txBody>
          <a:bodyPr>
            <a:normAutofit/>
          </a:bodyPr>
          <a:lstStyle/>
          <a:p>
            <a:r>
              <a:rPr lang="tr-TR" sz="3600" b="1" dirty="0" smtClean="0">
                <a:solidFill>
                  <a:srgbClr val="FF0000"/>
                </a:solidFill>
              </a:rPr>
              <a:t>Çocukta Tiklerin Nedenleri</a:t>
            </a:r>
            <a:endParaRPr lang="tr-TR" sz="3600" b="1" dirty="0">
              <a:solidFill>
                <a:srgbClr val="FF0000"/>
              </a:solidFill>
            </a:endParaRPr>
          </a:p>
        </p:txBody>
      </p:sp>
      <p:sp>
        <p:nvSpPr>
          <p:cNvPr id="3" name="İçerik Yer Tutucusu 2"/>
          <p:cNvSpPr>
            <a:spLocks noGrp="1"/>
          </p:cNvSpPr>
          <p:nvPr>
            <p:ph idx="1"/>
          </p:nvPr>
        </p:nvSpPr>
        <p:spPr>
          <a:xfrm>
            <a:off x="457200" y="1340768"/>
            <a:ext cx="8229600" cy="5112568"/>
          </a:xfrm>
        </p:spPr>
        <p:txBody>
          <a:bodyPr>
            <a:normAutofit/>
          </a:bodyPr>
          <a:lstStyle/>
          <a:p>
            <a:pPr>
              <a:spcAft>
                <a:spcPts val="0"/>
              </a:spcAft>
            </a:pPr>
            <a:r>
              <a:rPr lang="tr-TR" b="1" dirty="0" smtClean="0">
                <a:ea typeface="Times New Roman"/>
              </a:rPr>
              <a:t>Çocuğun </a:t>
            </a:r>
            <a:r>
              <a:rPr lang="tr-TR" b="1" dirty="0">
                <a:ea typeface="Times New Roman"/>
              </a:rPr>
              <a:t>yeterli ilgi ve sevgi görmemesi.</a:t>
            </a:r>
            <a:endParaRPr lang="tr-TR" b="1" dirty="0">
              <a:latin typeface="Times New Roman"/>
              <a:ea typeface="Times New Roman"/>
            </a:endParaRPr>
          </a:p>
          <a:p>
            <a:pPr>
              <a:spcAft>
                <a:spcPts val="0"/>
              </a:spcAft>
            </a:pPr>
            <a:r>
              <a:rPr lang="tr-TR" b="1" dirty="0">
                <a:ea typeface="Times New Roman"/>
              </a:rPr>
              <a:t>Çocuktan bulunduğu gelişim döneminin üzerinde davranışların beklenmesi.</a:t>
            </a:r>
            <a:endParaRPr lang="tr-TR" b="1" dirty="0">
              <a:latin typeface="Times New Roman"/>
              <a:ea typeface="Times New Roman"/>
            </a:endParaRPr>
          </a:p>
          <a:p>
            <a:pPr>
              <a:spcAft>
                <a:spcPts val="0"/>
              </a:spcAft>
            </a:pPr>
            <a:r>
              <a:rPr lang="tr-TR" b="1" dirty="0">
                <a:ea typeface="Times New Roman"/>
              </a:rPr>
              <a:t>Çocuğun anne-baba tarafından sürekli horlanması ve aşağılanması.</a:t>
            </a:r>
            <a:endParaRPr lang="tr-TR" b="1" dirty="0">
              <a:latin typeface="Times New Roman"/>
              <a:ea typeface="Times New Roman"/>
            </a:endParaRPr>
          </a:p>
          <a:p>
            <a:pPr>
              <a:spcAft>
                <a:spcPts val="0"/>
              </a:spcAft>
            </a:pPr>
            <a:r>
              <a:rPr lang="tr-TR" b="1" dirty="0">
                <a:ea typeface="Times New Roman"/>
              </a:rPr>
              <a:t>Aile içi iletişimin bozuk olması.</a:t>
            </a:r>
            <a:endParaRPr lang="tr-TR" b="1" dirty="0">
              <a:latin typeface="Times New Roman"/>
              <a:ea typeface="Times New Roman"/>
            </a:endParaRPr>
          </a:p>
          <a:p>
            <a:pPr>
              <a:spcAft>
                <a:spcPts val="0"/>
              </a:spcAft>
            </a:pPr>
            <a:r>
              <a:rPr lang="tr-TR" b="1" dirty="0">
                <a:ea typeface="Times New Roman"/>
              </a:rPr>
              <a:t>Çocuğun başkasını taklit etmesi.</a:t>
            </a:r>
            <a:endParaRPr lang="tr-TR" b="1" dirty="0">
              <a:latin typeface="Times New Roman"/>
              <a:ea typeface="Times New Roman"/>
            </a:endParaRPr>
          </a:p>
          <a:p>
            <a:pPr>
              <a:spcAft>
                <a:spcPts val="0"/>
              </a:spcAft>
            </a:pPr>
            <a:r>
              <a:rPr lang="tr-TR" b="1" dirty="0">
                <a:ea typeface="Times New Roman"/>
              </a:rPr>
              <a:t>Çocuğun küçük yaşlardan itibaren yoğun korku, kaygı, tedirginlik yaşamış olması</a:t>
            </a:r>
            <a:r>
              <a:rPr lang="tr-TR" b="1" dirty="0" smtClean="0">
                <a:ea typeface="Times New Roman"/>
              </a:rPr>
              <a:t>.</a:t>
            </a:r>
            <a:endParaRPr lang="tr-TR" b="1" dirty="0">
              <a:latin typeface="Times New Roman"/>
              <a:ea typeface="Times New Roman"/>
            </a:endParaRPr>
          </a:p>
        </p:txBody>
      </p:sp>
      <p:sp>
        <p:nvSpPr>
          <p:cNvPr id="4" name="Slayt Numarası Yer Tutucusu 3"/>
          <p:cNvSpPr>
            <a:spLocks noGrp="1"/>
          </p:cNvSpPr>
          <p:nvPr>
            <p:ph type="sldNum" sz="quarter" idx="12"/>
          </p:nvPr>
        </p:nvSpPr>
        <p:spPr/>
        <p:txBody>
          <a:bodyPr/>
          <a:lstStyle/>
          <a:p>
            <a:fld id="{F302176B-0E47-46AC-8F43-DAB4B8A37D06}" type="slidenum">
              <a:rPr lang="tr-TR" smtClean="0"/>
              <a:t>49</a:t>
            </a:fld>
            <a:endParaRPr lang="tr-TR"/>
          </a:p>
        </p:txBody>
      </p:sp>
    </p:spTree>
    <p:extLst>
      <p:ext uri="{BB962C8B-B14F-4D97-AF65-F5344CB8AC3E}">
        <p14:creationId xmlns:p14="http://schemas.microsoft.com/office/powerpoint/2010/main" val="14997663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solidFill>
                  <a:srgbClr val="FF0000"/>
                </a:solidFill>
                <a:ea typeface="Calibri"/>
                <a:cs typeface="Times New Roman"/>
              </a:rPr>
              <a:t>Bu olumsuz tepkiler </a:t>
            </a:r>
            <a:r>
              <a:rPr lang="tr-TR" b="1" i="1" dirty="0">
                <a:solidFill>
                  <a:srgbClr val="FF0000"/>
                </a:solidFill>
                <a:ea typeface="Calibri"/>
                <a:cs typeface="Times New Roman"/>
              </a:rPr>
              <a:t>uyum ve davranış bozuklukları</a:t>
            </a:r>
            <a:r>
              <a:rPr lang="tr-TR" dirty="0">
                <a:solidFill>
                  <a:srgbClr val="FF0000"/>
                </a:solidFill>
                <a:ea typeface="Calibri"/>
                <a:cs typeface="Times New Roman"/>
              </a:rPr>
              <a:t> olarak adlandırılır. </a:t>
            </a:r>
            <a:endParaRPr lang="tr-TR" dirty="0">
              <a:solidFill>
                <a:srgbClr val="FF0000"/>
              </a:solidFill>
            </a:endParaRPr>
          </a:p>
        </p:txBody>
      </p:sp>
      <p:sp>
        <p:nvSpPr>
          <p:cNvPr id="3" name="İçerik Yer Tutucusu 2"/>
          <p:cNvSpPr>
            <a:spLocks noGrp="1"/>
          </p:cNvSpPr>
          <p:nvPr>
            <p:ph idx="1"/>
          </p:nvPr>
        </p:nvSpPr>
        <p:spPr>
          <a:xfrm>
            <a:off x="457200" y="1600200"/>
            <a:ext cx="8229600" cy="4781128"/>
          </a:xfrm>
        </p:spPr>
        <p:txBody>
          <a:bodyPr>
            <a:normAutofit fontScale="92500" lnSpcReduction="20000"/>
          </a:bodyPr>
          <a:lstStyle/>
          <a:p>
            <a:pPr marL="0" indent="0" algn="just">
              <a:buNone/>
            </a:pPr>
            <a:r>
              <a:rPr lang="tr-TR" b="1" dirty="0" smtClean="0">
                <a:ea typeface="Calibri"/>
                <a:cs typeface="Times New Roman"/>
              </a:rPr>
              <a:t>Örneğin;</a:t>
            </a:r>
          </a:p>
          <a:p>
            <a:pPr algn="just"/>
            <a:r>
              <a:rPr lang="tr-TR" b="1" dirty="0" smtClean="0">
                <a:ea typeface="Calibri"/>
                <a:cs typeface="Times New Roman"/>
              </a:rPr>
              <a:t>2 </a:t>
            </a:r>
            <a:r>
              <a:rPr lang="tr-TR" b="1" dirty="0">
                <a:ea typeface="Calibri"/>
                <a:cs typeface="Times New Roman"/>
              </a:rPr>
              <a:t>ila 3 yaşında çocuğa tuvalet eğitimi verilmezse, kendi başına yeme alışkanlığı kazandırılmazsa, bu sorunlar sonraki dönemlere aktarılır ve yeni dönem sorunlarıyla katlanarak </a:t>
            </a:r>
            <a:r>
              <a:rPr lang="tr-TR" b="1" dirty="0" smtClean="0">
                <a:ea typeface="Calibri"/>
                <a:cs typeface="Times New Roman"/>
              </a:rPr>
              <a:t>büyür.</a:t>
            </a:r>
          </a:p>
          <a:p>
            <a:pPr algn="just"/>
            <a:r>
              <a:rPr lang="tr-TR" b="1" dirty="0" smtClean="0">
                <a:ea typeface="Calibri"/>
                <a:cs typeface="Times New Roman"/>
              </a:rPr>
              <a:t>2 </a:t>
            </a:r>
            <a:r>
              <a:rPr lang="tr-TR" b="1" dirty="0">
                <a:ea typeface="Calibri"/>
                <a:cs typeface="Times New Roman"/>
              </a:rPr>
              <a:t>ila 6 yaş oyun çağında oyuna doymamış ya da arkadaşlık ilişkisi kuramamış bir çocuk, okul çağı </a:t>
            </a:r>
            <a:r>
              <a:rPr lang="tr-TR" b="1" dirty="0" smtClean="0">
                <a:ea typeface="Calibri"/>
                <a:cs typeface="Times New Roman"/>
              </a:rPr>
              <a:t>olan 6 </a:t>
            </a:r>
            <a:r>
              <a:rPr lang="tr-TR" b="1" dirty="0">
                <a:ea typeface="Calibri"/>
                <a:cs typeface="Times New Roman"/>
              </a:rPr>
              <a:t>ila 12 yaşında, toplu oyunlara katılmaz, onlarla kaynaşarak çağını yaşamak yerine, sürekli yalnız kaldıysa, ileride içine kapanık bir çocuk ve yetişkin olabilir. Buna karşılık bir önceki dönemin sorunlarıyla başa çıkmak zorunda kalır.</a:t>
            </a:r>
            <a:endParaRPr lang="tr-TR" b="1"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5</a:t>
            </a:fld>
            <a:endParaRPr lang="tr-TR"/>
          </a:p>
        </p:txBody>
      </p:sp>
    </p:spTree>
    <p:extLst>
      <p:ext uri="{BB962C8B-B14F-4D97-AF65-F5344CB8AC3E}">
        <p14:creationId xmlns:p14="http://schemas.microsoft.com/office/powerpoint/2010/main" val="157301906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922114"/>
          </a:xfrm>
        </p:spPr>
        <p:txBody>
          <a:bodyPr>
            <a:normAutofit/>
          </a:bodyPr>
          <a:lstStyle/>
          <a:p>
            <a:r>
              <a:rPr lang="tr-TR" sz="3600" b="1" dirty="0" smtClean="0">
                <a:solidFill>
                  <a:srgbClr val="FF0000"/>
                </a:solidFill>
                <a:ea typeface="Times New Roman"/>
              </a:rPr>
              <a:t>Çocukta Tik </a:t>
            </a:r>
            <a:r>
              <a:rPr lang="tr-TR" sz="3600" b="1" dirty="0">
                <a:solidFill>
                  <a:srgbClr val="FF0000"/>
                </a:solidFill>
                <a:ea typeface="Times New Roman"/>
              </a:rPr>
              <a:t>Konusunda Ailelere </a:t>
            </a:r>
            <a:r>
              <a:rPr lang="tr-TR" sz="3600" b="1" dirty="0" smtClean="0">
                <a:solidFill>
                  <a:srgbClr val="FF0000"/>
                </a:solidFill>
                <a:ea typeface="Times New Roman"/>
              </a:rPr>
              <a:t>Öneriler</a:t>
            </a:r>
            <a:endParaRPr lang="tr-TR" sz="3600" b="1" dirty="0">
              <a:solidFill>
                <a:srgbClr val="FF0000"/>
              </a:solidFill>
            </a:endParaRPr>
          </a:p>
        </p:txBody>
      </p:sp>
      <p:sp>
        <p:nvSpPr>
          <p:cNvPr id="3" name="İçerik Yer Tutucusu 2"/>
          <p:cNvSpPr>
            <a:spLocks noGrp="1"/>
          </p:cNvSpPr>
          <p:nvPr>
            <p:ph idx="1"/>
          </p:nvPr>
        </p:nvSpPr>
        <p:spPr>
          <a:xfrm>
            <a:off x="457200" y="1268760"/>
            <a:ext cx="8229600" cy="5184576"/>
          </a:xfrm>
        </p:spPr>
        <p:txBody>
          <a:bodyPr>
            <a:normAutofit fontScale="92500" lnSpcReduction="10000"/>
          </a:bodyPr>
          <a:lstStyle/>
          <a:p>
            <a:pPr>
              <a:spcAft>
                <a:spcPts val="0"/>
              </a:spcAft>
            </a:pPr>
            <a:r>
              <a:rPr lang="tr-TR" b="1" dirty="0" smtClean="0">
                <a:ea typeface="Times New Roman"/>
              </a:rPr>
              <a:t>Çocuğa </a:t>
            </a:r>
            <a:r>
              <a:rPr lang="tr-TR" b="1" dirty="0">
                <a:ea typeface="Times New Roman"/>
              </a:rPr>
              <a:t>karşı kesinlikle olumsuz ve sert tepkide bulunmayın.</a:t>
            </a:r>
            <a:endParaRPr lang="tr-TR" b="1" dirty="0">
              <a:latin typeface="Times New Roman"/>
              <a:ea typeface="Times New Roman"/>
            </a:endParaRPr>
          </a:p>
          <a:p>
            <a:pPr>
              <a:spcAft>
                <a:spcPts val="0"/>
              </a:spcAft>
            </a:pPr>
            <a:r>
              <a:rPr lang="tr-TR" b="1" dirty="0">
                <a:ea typeface="Times New Roman"/>
              </a:rPr>
              <a:t>Çocukta tik görüldüğünde sürekli ikaz etmeyin. Aksi takdirde çocukta gerginlik artar ve tikler çoğalabilir.</a:t>
            </a:r>
            <a:endParaRPr lang="tr-TR" b="1" dirty="0">
              <a:latin typeface="Times New Roman"/>
              <a:ea typeface="Times New Roman"/>
            </a:endParaRPr>
          </a:p>
          <a:p>
            <a:pPr>
              <a:spcAft>
                <a:spcPts val="0"/>
              </a:spcAft>
            </a:pPr>
            <a:r>
              <a:rPr lang="tr-TR" b="1" dirty="0">
                <a:ea typeface="Times New Roman"/>
              </a:rPr>
              <a:t>Çocuğunuzun tiki ile alay etmeyin ve eleştirmeyin.</a:t>
            </a:r>
            <a:endParaRPr lang="tr-TR" b="1" dirty="0">
              <a:latin typeface="Times New Roman"/>
              <a:ea typeface="Times New Roman"/>
            </a:endParaRPr>
          </a:p>
          <a:p>
            <a:pPr>
              <a:spcAft>
                <a:spcPts val="0"/>
              </a:spcAft>
            </a:pPr>
            <a:r>
              <a:rPr lang="tr-TR" b="1" dirty="0">
                <a:ea typeface="Times New Roman"/>
              </a:rPr>
              <a:t>Çocuğunuzda tik görüldüğünde bir uzmana götürün. </a:t>
            </a:r>
            <a:endParaRPr lang="tr-TR" b="1" dirty="0">
              <a:latin typeface="Times New Roman"/>
              <a:ea typeface="Times New Roman"/>
            </a:endParaRPr>
          </a:p>
          <a:p>
            <a:pPr>
              <a:spcAft>
                <a:spcPts val="0"/>
              </a:spcAft>
            </a:pPr>
            <a:r>
              <a:rPr lang="tr-TR" b="1" dirty="0">
                <a:ea typeface="Times New Roman"/>
              </a:rPr>
              <a:t>Çocuğunuzla iletişiminizi güçlendirin.</a:t>
            </a:r>
            <a:endParaRPr lang="tr-TR" b="1" dirty="0">
              <a:latin typeface="Times New Roman"/>
              <a:ea typeface="Times New Roman"/>
            </a:endParaRPr>
          </a:p>
          <a:p>
            <a:pPr>
              <a:spcAft>
                <a:spcPts val="0"/>
              </a:spcAft>
            </a:pPr>
            <a:r>
              <a:rPr lang="tr-TR" b="1" dirty="0">
                <a:ea typeface="Times New Roman"/>
              </a:rPr>
              <a:t>Çocuğunuza yeterli ilgi ve sevgi gösterin.</a:t>
            </a:r>
            <a:endParaRPr lang="tr-TR" b="1" dirty="0">
              <a:latin typeface="Times New Roman"/>
              <a:ea typeface="Times New Roman"/>
            </a:endParaRPr>
          </a:p>
          <a:p>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50</a:t>
            </a:fld>
            <a:endParaRPr lang="tr-TR"/>
          </a:p>
        </p:txBody>
      </p:sp>
    </p:spTree>
    <p:extLst>
      <p:ext uri="{BB962C8B-B14F-4D97-AF65-F5344CB8AC3E}">
        <p14:creationId xmlns:p14="http://schemas.microsoft.com/office/powerpoint/2010/main" val="112332772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78098"/>
          </a:xfrm>
        </p:spPr>
        <p:txBody>
          <a:bodyPr>
            <a:normAutofit/>
          </a:bodyPr>
          <a:lstStyle/>
          <a:p>
            <a:r>
              <a:rPr lang="tr-TR" sz="3600" b="1" dirty="0">
                <a:solidFill>
                  <a:srgbClr val="FF0000"/>
                </a:solidFill>
                <a:ea typeface="Times New Roman"/>
              </a:rPr>
              <a:t>OKUL </a:t>
            </a:r>
            <a:r>
              <a:rPr lang="tr-TR" sz="3600" b="1" dirty="0" smtClean="0">
                <a:solidFill>
                  <a:srgbClr val="FF0000"/>
                </a:solidFill>
                <a:ea typeface="Times New Roman"/>
              </a:rPr>
              <a:t>KORKUSU</a:t>
            </a:r>
            <a:endParaRPr lang="tr-TR" sz="3600" b="1" dirty="0">
              <a:solidFill>
                <a:srgbClr val="FF0000"/>
              </a:solidFill>
            </a:endParaRPr>
          </a:p>
        </p:txBody>
      </p:sp>
      <p:sp>
        <p:nvSpPr>
          <p:cNvPr id="3" name="İçerik Yer Tutucusu 2"/>
          <p:cNvSpPr>
            <a:spLocks noGrp="1"/>
          </p:cNvSpPr>
          <p:nvPr>
            <p:ph idx="1"/>
          </p:nvPr>
        </p:nvSpPr>
        <p:spPr>
          <a:xfrm>
            <a:off x="457200" y="980728"/>
            <a:ext cx="8229600" cy="5544616"/>
          </a:xfrm>
        </p:spPr>
        <p:txBody>
          <a:bodyPr>
            <a:normAutofit fontScale="85000" lnSpcReduction="20000"/>
          </a:bodyPr>
          <a:lstStyle/>
          <a:p>
            <a:pPr marL="0" indent="0" algn="just">
              <a:spcAft>
                <a:spcPts val="0"/>
              </a:spcAft>
              <a:buNone/>
            </a:pPr>
            <a:r>
              <a:rPr lang="tr-TR" dirty="0" smtClean="0">
                <a:ea typeface="Times New Roman"/>
              </a:rPr>
              <a:t>Okul </a:t>
            </a:r>
            <a:r>
              <a:rPr lang="tr-TR" dirty="0">
                <a:ea typeface="Times New Roman"/>
              </a:rPr>
              <a:t>korkusu hemen hemen her dönemde ortaya çıkabilir. Kreşte, ilköğretimde hatta lise de bile. Çocuğun ısrarla okula gitmek istememesi olarak tanımlanabilir.</a:t>
            </a:r>
            <a:endParaRPr lang="tr-TR" dirty="0">
              <a:latin typeface="Times New Roman"/>
              <a:ea typeface="Times New Roman"/>
            </a:endParaRPr>
          </a:p>
          <a:p>
            <a:pPr marL="0" indent="0" algn="just">
              <a:spcAft>
                <a:spcPts val="0"/>
              </a:spcAft>
              <a:buNone/>
            </a:pPr>
            <a:r>
              <a:rPr lang="tr-TR" b="1" dirty="0" smtClean="0">
                <a:solidFill>
                  <a:srgbClr val="FF0000"/>
                </a:solidFill>
                <a:ea typeface="Times New Roman"/>
              </a:rPr>
              <a:t>Belirtileri:</a:t>
            </a:r>
          </a:p>
          <a:p>
            <a:pPr algn="just">
              <a:spcAft>
                <a:spcPts val="0"/>
              </a:spcAft>
            </a:pPr>
            <a:r>
              <a:rPr lang="tr-TR" dirty="0" smtClean="0">
                <a:ea typeface="Times New Roman"/>
              </a:rPr>
              <a:t>Sık </a:t>
            </a:r>
            <a:r>
              <a:rPr lang="tr-TR" dirty="0">
                <a:ea typeface="Times New Roman"/>
              </a:rPr>
              <a:t>sık karın ağrısı, baş ağrısı, mide bulantısı, iştahsızlık hatta kusma gibi şikâyetler görülür.</a:t>
            </a:r>
            <a:endParaRPr lang="tr-TR" dirty="0">
              <a:latin typeface="Times New Roman"/>
              <a:ea typeface="Times New Roman"/>
            </a:endParaRPr>
          </a:p>
          <a:p>
            <a:pPr algn="just">
              <a:spcAft>
                <a:spcPts val="0"/>
              </a:spcAft>
            </a:pPr>
            <a:r>
              <a:rPr lang="tr-TR" dirty="0">
                <a:ea typeface="Times New Roman"/>
              </a:rPr>
              <a:t> Anne-babasının kendisiyle okula gitmesini ister ve gittiklerinde bırakmak istemez. Ağlar, hırçınlaşır.</a:t>
            </a:r>
            <a:endParaRPr lang="tr-TR" dirty="0">
              <a:latin typeface="Times New Roman"/>
              <a:ea typeface="Times New Roman"/>
            </a:endParaRPr>
          </a:p>
          <a:p>
            <a:pPr algn="just">
              <a:spcAft>
                <a:spcPts val="0"/>
              </a:spcAft>
            </a:pPr>
            <a:r>
              <a:rPr lang="tr-TR" dirty="0" smtClean="0">
                <a:ea typeface="Times New Roman"/>
              </a:rPr>
              <a:t>Okula </a:t>
            </a:r>
            <a:r>
              <a:rPr lang="tr-TR" dirty="0">
                <a:ea typeface="Times New Roman"/>
              </a:rPr>
              <a:t>gitmediği zamanlarda son derece rahat ve mutludur.</a:t>
            </a:r>
            <a:endParaRPr lang="tr-TR" dirty="0">
              <a:latin typeface="Times New Roman"/>
              <a:ea typeface="Times New Roman"/>
            </a:endParaRPr>
          </a:p>
          <a:p>
            <a:pPr algn="just">
              <a:spcAft>
                <a:spcPts val="0"/>
              </a:spcAft>
            </a:pPr>
            <a:r>
              <a:rPr lang="tr-TR" dirty="0">
                <a:ea typeface="Times New Roman"/>
              </a:rPr>
              <a:t>Ödevlerine gereken ilgiyi göstermez. Bazen okula giderken geri döner ve birçok bahane uydurur.</a:t>
            </a:r>
            <a:endParaRPr lang="tr-TR" dirty="0">
              <a:latin typeface="Times New Roman"/>
              <a:ea typeface="Times New Roman"/>
            </a:endParaRPr>
          </a:p>
          <a:p>
            <a:pPr algn="just">
              <a:spcAft>
                <a:spcPts val="0"/>
              </a:spcAft>
            </a:pPr>
            <a:r>
              <a:rPr lang="tr-TR" dirty="0">
                <a:ea typeface="Times New Roman"/>
              </a:rPr>
              <a:t>Daha ağır vakalarda çocuk ev ortamında bile rahat değildir</a:t>
            </a:r>
            <a:r>
              <a:rPr lang="tr-TR" dirty="0" smtClean="0">
                <a:ea typeface="Times New Roman"/>
              </a:rPr>
              <a:t>.</a:t>
            </a:r>
            <a:endParaRPr lang="tr-TR" dirty="0">
              <a:latin typeface="Times New Roman"/>
              <a:ea typeface="Times New Roman"/>
            </a:endParaRPr>
          </a:p>
        </p:txBody>
      </p:sp>
      <p:sp>
        <p:nvSpPr>
          <p:cNvPr id="4" name="Slayt Numarası Yer Tutucusu 3"/>
          <p:cNvSpPr>
            <a:spLocks noGrp="1"/>
          </p:cNvSpPr>
          <p:nvPr>
            <p:ph type="sldNum" sz="quarter" idx="12"/>
          </p:nvPr>
        </p:nvSpPr>
        <p:spPr/>
        <p:txBody>
          <a:bodyPr/>
          <a:lstStyle/>
          <a:p>
            <a:fld id="{F302176B-0E47-46AC-8F43-DAB4B8A37D06}" type="slidenum">
              <a:rPr lang="tr-TR" smtClean="0"/>
              <a:t>51</a:t>
            </a:fld>
            <a:endParaRPr lang="tr-TR"/>
          </a:p>
        </p:txBody>
      </p:sp>
    </p:spTree>
    <p:extLst>
      <p:ext uri="{BB962C8B-B14F-4D97-AF65-F5344CB8AC3E}">
        <p14:creationId xmlns:p14="http://schemas.microsoft.com/office/powerpoint/2010/main" val="93313372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4082"/>
          </a:xfrm>
        </p:spPr>
        <p:txBody>
          <a:bodyPr>
            <a:normAutofit/>
          </a:bodyPr>
          <a:lstStyle/>
          <a:p>
            <a:r>
              <a:rPr lang="tr-TR" sz="2800" b="1" dirty="0" smtClean="0">
                <a:solidFill>
                  <a:srgbClr val="FF0000"/>
                </a:solidFill>
              </a:rPr>
              <a:t>Okul Korkusunun Nedenleri</a:t>
            </a:r>
            <a:endParaRPr lang="tr-TR" sz="2800" b="1" dirty="0">
              <a:solidFill>
                <a:srgbClr val="FF0000"/>
              </a:solidFill>
            </a:endParaRPr>
          </a:p>
        </p:txBody>
      </p:sp>
      <p:sp>
        <p:nvSpPr>
          <p:cNvPr id="3" name="İçerik Yer Tutucusu 2"/>
          <p:cNvSpPr>
            <a:spLocks noGrp="1"/>
          </p:cNvSpPr>
          <p:nvPr>
            <p:ph idx="1"/>
          </p:nvPr>
        </p:nvSpPr>
        <p:spPr>
          <a:xfrm>
            <a:off x="457200" y="980728"/>
            <a:ext cx="8229600" cy="5688632"/>
          </a:xfrm>
        </p:spPr>
        <p:txBody>
          <a:bodyPr>
            <a:normAutofit fontScale="85000" lnSpcReduction="10000"/>
          </a:bodyPr>
          <a:lstStyle/>
          <a:p>
            <a:pPr algn="just">
              <a:spcAft>
                <a:spcPts val="0"/>
              </a:spcAft>
            </a:pPr>
            <a:r>
              <a:rPr lang="tr-TR" dirty="0">
                <a:ea typeface="Times New Roman"/>
              </a:rPr>
              <a:t>Anne-babanın çocuğa aşırı bağımlı bir tutum sergilemesi.</a:t>
            </a:r>
            <a:endParaRPr lang="tr-TR" dirty="0">
              <a:latin typeface="Times New Roman"/>
              <a:ea typeface="Times New Roman"/>
            </a:endParaRPr>
          </a:p>
          <a:p>
            <a:pPr algn="just">
              <a:spcAft>
                <a:spcPts val="0"/>
              </a:spcAft>
            </a:pPr>
            <a:r>
              <a:rPr lang="tr-TR" dirty="0">
                <a:ea typeface="Times New Roman"/>
              </a:rPr>
              <a:t>Çocuğun anneden ayrılma korkusu yaşaması.</a:t>
            </a:r>
            <a:endParaRPr lang="tr-TR" dirty="0">
              <a:latin typeface="Times New Roman"/>
              <a:ea typeface="Times New Roman"/>
            </a:endParaRPr>
          </a:p>
          <a:p>
            <a:pPr algn="just">
              <a:spcAft>
                <a:spcPts val="0"/>
              </a:spcAft>
            </a:pPr>
            <a:r>
              <a:rPr lang="tr-TR" dirty="0">
                <a:ea typeface="Times New Roman"/>
              </a:rPr>
              <a:t>Ailede boşanma, ekonomik problemlerin yaşanması veya ebeveynlerden birinin başkasıyla evlenmesi gibi stresli bir ev ortamının olması.</a:t>
            </a:r>
            <a:endParaRPr lang="tr-TR" dirty="0">
              <a:latin typeface="Times New Roman"/>
              <a:ea typeface="Times New Roman"/>
            </a:endParaRPr>
          </a:p>
          <a:p>
            <a:pPr algn="just">
              <a:spcAft>
                <a:spcPts val="0"/>
              </a:spcAft>
            </a:pPr>
            <a:r>
              <a:rPr lang="tr-TR" dirty="0">
                <a:ea typeface="Times New Roman"/>
              </a:rPr>
              <a:t>Çocuğun okulda arkadaşları tarafından kabul görmemesi, hırpalanması.</a:t>
            </a:r>
            <a:endParaRPr lang="tr-TR" dirty="0">
              <a:latin typeface="Times New Roman"/>
              <a:ea typeface="Times New Roman"/>
            </a:endParaRPr>
          </a:p>
          <a:p>
            <a:pPr algn="just">
              <a:spcAft>
                <a:spcPts val="0"/>
              </a:spcAft>
            </a:pPr>
            <a:r>
              <a:rPr lang="tr-TR" dirty="0">
                <a:ea typeface="Times New Roman"/>
              </a:rPr>
              <a:t>Aşırı bağımlı, kaygılı ve utangaç kişiliğe sahip olması.</a:t>
            </a:r>
            <a:endParaRPr lang="tr-TR" dirty="0">
              <a:latin typeface="Times New Roman"/>
              <a:ea typeface="Times New Roman"/>
            </a:endParaRPr>
          </a:p>
          <a:p>
            <a:pPr algn="just">
              <a:spcAft>
                <a:spcPts val="0"/>
              </a:spcAft>
            </a:pPr>
            <a:r>
              <a:rPr lang="tr-TR" dirty="0">
                <a:ea typeface="Times New Roman"/>
              </a:rPr>
              <a:t>Çocuğun bulunduğu ortamı ve okulu değiştirmesi ya da diğer çocukların, okulla ilgili gerçek olmayan olumsuzluklardan bahsetmesi. Örneğin; “Okulda gürültü yaparsan öğretmen seni bodruma kapatır” gibi söylemler.</a:t>
            </a:r>
            <a:endParaRPr lang="tr-TR" dirty="0">
              <a:latin typeface="Times New Roman"/>
              <a:ea typeface="Times New Roman"/>
            </a:endParaRPr>
          </a:p>
          <a:p>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52</a:t>
            </a:fld>
            <a:endParaRPr lang="tr-TR"/>
          </a:p>
        </p:txBody>
      </p:sp>
    </p:spTree>
    <p:extLst>
      <p:ext uri="{BB962C8B-B14F-4D97-AF65-F5344CB8AC3E}">
        <p14:creationId xmlns:p14="http://schemas.microsoft.com/office/powerpoint/2010/main" val="155226804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4082"/>
          </a:xfrm>
        </p:spPr>
        <p:txBody>
          <a:bodyPr>
            <a:normAutofit/>
          </a:bodyPr>
          <a:lstStyle/>
          <a:p>
            <a:r>
              <a:rPr lang="tr-TR" sz="3200" b="1" dirty="0">
                <a:solidFill>
                  <a:srgbClr val="FF0000"/>
                </a:solidFill>
                <a:ea typeface="Times New Roman"/>
              </a:rPr>
              <a:t>Okul Korkusu Konusunda Ailelere </a:t>
            </a:r>
            <a:r>
              <a:rPr lang="tr-TR" sz="3200" b="1" dirty="0" smtClean="0">
                <a:solidFill>
                  <a:srgbClr val="FF0000"/>
                </a:solidFill>
                <a:ea typeface="Times New Roman"/>
              </a:rPr>
              <a:t>Öneriler</a:t>
            </a:r>
            <a:endParaRPr lang="tr-TR" sz="3200" b="1" dirty="0">
              <a:solidFill>
                <a:srgbClr val="FF0000"/>
              </a:solidFill>
            </a:endParaRPr>
          </a:p>
        </p:txBody>
      </p:sp>
      <p:sp>
        <p:nvSpPr>
          <p:cNvPr id="3" name="İçerik Yer Tutucusu 2"/>
          <p:cNvSpPr>
            <a:spLocks noGrp="1"/>
          </p:cNvSpPr>
          <p:nvPr>
            <p:ph idx="1"/>
          </p:nvPr>
        </p:nvSpPr>
        <p:spPr>
          <a:xfrm>
            <a:off x="457200" y="908720"/>
            <a:ext cx="8229600" cy="5760640"/>
          </a:xfrm>
        </p:spPr>
        <p:txBody>
          <a:bodyPr>
            <a:noAutofit/>
          </a:bodyPr>
          <a:lstStyle/>
          <a:p>
            <a:pPr>
              <a:spcAft>
                <a:spcPts val="0"/>
              </a:spcAft>
            </a:pPr>
            <a:r>
              <a:rPr lang="tr-TR" sz="2100" b="1" dirty="0" smtClean="0">
                <a:ea typeface="Times New Roman"/>
              </a:rPr>
              <a:t>Çocuğunuza </a:t>
            </a:r>
            <a:r>
              <a:rPr lang="tr-TR" sz="2100" b="1" dirty="0">
                <a:ea typeface="Times New Roman"/>
              </a:rPr>
              <a:t>karşı tutumunuzu gözden geçirin. Ne siz ona ne de o size bağımlı olsun.</a:t>
            </a:r>
            <a:endParaRPr lang="tr-TR" sz="2100" b="1" dirty="0">
              <a:latin typeface="Times New Roman"/>
              <a:ea typeface="Times New Roman"/>
            </a:endParaRPr>
          </a:p>
          <a:p>
            <a:pPr>
              <a:spcAft>
                <a:spcPts val="0"/>
              </a:spcAft>
            </a:pPr>
            <a:r>
              <a:rPr lang="tr-TR" sz="2100" b="1" dirty="0">
                <a:ea typeface="Times New Roman"/>
              </a:rPr>
              <a:t>Çocuğunuza aşırı tepkili ve baskıcı </a:t>
            </a:r>
            <a:r>
              <a:rPr lang="tr-TR" sz="2100" b="1" dirty="0" smtClean="0">
                <a:ea typeface="Times New Roman"/>
              </a:rPr>
              <a:t>davranmayın ve </a:t>
            </a:r>
            <a:r>
              <a:rPr lang="tr-TR" sz="2100" b="1" dirty="0">
                <a:ea typeface="Times New Roman"/>
              </a:rPr>
              <a:t>okula gitmediği için suçlamayın. Şiddet uygulamayın.  </a:t>
            </a:r>
            <a:endParaRPr lang="tr-TR" sz="2100" b="1" dirty="0">
              <a:latin typeface="Times New Roman"/>
              <a:ea typeface="Times New Roman"/>
            </a:endParaRPr>
          </a:p>
          <a:p>
            <a:pPr>
              <a:spcAft>
                <a:spcPts val="0"/>
              </a:spcAft>
            </a:pPr>
            <a:r>
              <a:rPr lang="tr-TR" sz="2100" b="1" dirty="0">
                <a:ea typeface="Times New Roman"/>
              </a:rPr>
              <a:t>Bu durumun birçok çocukta görüldüğünü unutmayın ve bunu çocuğunuza da söyleyin. Üstesinden gelinemeyecek bir sorun olmadığını belirtin.</a:t>
            </a:r>
            <a:endParaRPr lang="tr-TR" sz="2100" b="1" dirty="0">
              <a:latin typeface="Times New Roman"/>
              <a:ea typeface="Times New Roman"/>
            </a:endParaRPr>
          </a:p>
          <a:p>
            <a:pPr>
              <a:spcAft>
                <a:spcPts val="0"/>
              </a:spcAft>
            </a:pPr>
            <a:r>
              <a:rPr lang="tr-TR" sz="2100" b="1" dirty="0">
                <a:ea typeface="Times New Roman"/>
              </a:rPr>
              <a:t>Okula gitmesi konusunda tutarlı olun.</a:t>
            </a:r>
            <a:endParaRPr lang="tr-TR" sz="2100" b="1" dirty="0">
              <a:latin typeface="Times New Roman"/>
              <a:ea typeface="Times New Roman"/>
            </a:endParaRPr>
          </a:p>
          <a:p>
            <a:pPr>
              <a:spcAft>
                <a:spcPts val="0"/>
              </a:spcAft>
            </a:pPr>
            <a:r>
              <a:rPr lang="tr-TR" sz="2100" b="1" dirty="0">
                <a:ea typeface="Times New Roman"/>
              </a:rPr>
              <a:t>Çocuğunuza okula gitmediğinde derslerinden de geri kalacağını, bu nedenle sorunun daha da büyümemesi için okula gitmesi gerektiğini anlatın. Ona okulda yaşayabileceği güzel şeylerden bahsedin.</a:t>
            </a:r>
            <a:endParaRPr lang="tr-TR" sz="2100" b="1" dirty="0">
              <a:latin typeface="Times New Roman"/>
              <a:ea typeface="Times New Roman"/>
            </a:endParaRPr>
          </a:p>
          <a:p>
            <a:pPr>
              <a:spcAft>
                <a:spcPts val="0"/>
              </a:spcAft>
            </a:pPr>
            <a:r>
              <a:rPr lang="tr-TR" sz="2100" b="1" dirty="0">
                <a:ea typeface="Times New Roman"/>
              </a:rPr>
              <a:t>Çocuğunuzun okuluyla işbirliği içerisinde olun. Çocuğunuzun öğretmenini bilgilendirin.</a:t>
            </a:r>
            <a:endParaRPr lang="tr-TR" sz="2100" b="1" dirty="0">
              <a:latin typeface="Times New Roman"/>
              <a:ea typeface="Times New Roman"/>
            </a:endParaRPr>
          </a:p>
          <a:p>
            <a:pPr>
              <a:spcAft>
                <a:spcPts val="0"/>
              </a:spcAft>
            </a:pPr>
            <a:r>
              <a:rPr lang="tr-TR" sz="2100" b="1" dirty="0">
                <a:ea typeface="Times New Roman"/>
              </a:rPr>
              <a:t>Çocuğunuzla iletişiminiz güçlü olsun ki yaşadığı kaygı, sıkıntı ve endişeleri sizinle paylaşabilsin.</a:t>
            </a:r>
            <a:endParaRPr lang="tr-TR" sz="2100" b="1" dirty="0">
              <a:latin typeface="Times New Roman"/>
              <a:ea typeface="Times New Roman"/>
            </a:endParaRPr>
          </a:p>
          <a:p>
            <a:pPr>
              <a:spcAft>
                <a:spcPts val="0"/>
              </a:spcAft>
            </a:pPr>
            <a:r>
              <a:rPr lang="tr-TR" sz="2100" b="1" dirty="0">
                <a:ea typeface="Times New Roman"/>
              </a:rPr>
              <a:t>Bir uzmana başvurmaktan ve yardım almaktan çekinmeyin</a:t>
            </a:r>
            <a:r>
              <a:rPr lang="tr-TR" sz="2100" b="1" dirty="0" smtClean="0">
                <a:ea typeface="Times New Roman"/>
              </a:rPr>
              <a:t>.</a:t>
            </a:r>
            <a:endParaRPr lang="tr-TR" sz="2100" b="1" dirty="0">
              <a:latin typeface="Times New Roman"/>
              <a:ea typeface="Times New Roman"/>
            </a:endParaRPr>
          </a:p>
        </p:txBody>
      </p:sp>
      <p:sp>
        <p:nvSpPr>
          <p:cNvPr id="4" name="Slayt Numarası Yer Tutucusu 3"/>
          <p:cNvSpPr>
            <a:spLocks noGrp="1"/>
          </p:cNvSpPr>
          <p:nvPr>
            <p:ph type="sldNum" sz="quarter" idx="12"/>
          </p:nvPr>
        </p:nvSpPr>
        <p:spPr/>
        <p:txBody>
          <a:bodyPr/>
          <a:lstStyle/>
          <a:p>
            <a:fld id="{F302176B-0E47-46AC-8F43-DAB4B8A37D06}" type="slidenum">
              <a:rPr lang="tr-TR" smtClean="0"/>
              <a:t>53</a:t>
            </a:fld>
            <a:endParaRPr lang="tr-TR"/>
          </a:p>
        </p:txBody>
      </p:sp>
    </p:spTree>
    <p:extLst>
      <p:ext uri="{BB962C8B-B14F-4D97-AF65-F5344CB8AC3E}">
        <p14:creationId xmlns:p14="http://schemas.microsoft.com/office/powerpoint/2010/main" val="365466279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4082"/>
          </a:xfrm>
        </p:spPr>
        <p:txBody>
          <a:bodyPr>
            <a:normAutofit/>
          </a:bodyPr>
          <a:lstStyle/>
          <a:p>
            <a:r>
              <a:rPr lang="tr-TR" sz="3200" b="1" dirty="0" smtClean="0">
                <a:solidFill>
                  <a:srgbClr val="FF0000"/>
                </a:solidFill>
              </a:rPr>
              <a:t>ALT ISLATMA (ENÜREZİS)</a:t>
            </a:r>
            <a:endParaRPr lang="tr-TR" sz="3200" b="1" dirty="0">
              <a:solidFill>
                <a:srgbClr val="FF0000"/>
              </a:solidFill>
            </a:endParaRPr>
          </a:p>
        </p:txBody>
      </p:sp>
      <p:sp>
        <p:nvSpPr>
          <p:cNvPr id="3" name="İçerik Yer Tutucusu 2"/>
          <p:cNvSpPr>
            <a:spLocks noGrp="1"/>
          </p:cNvSpPr>
          <p:nvPr>
            <p:ph idx="1"/>
          </p:nvPr>
        </p:nvSpPr>
        <p:spPr>
          <a:xfrm>
            <a:off x="457200" y="980728"/>
            <a:ext cx="8229600" cy="5688632"/>
          </a:xfrm>
        </p:spPr>
        <p:txBody>
          <a:bodyPr>
            <a:normAutofit fontScale="92500" lnSpcReduction="10000"/>
          </a:bodyPr>
          <a:lstStyle/>
          <a:p>
            <a:pPr algn="just">
              <a:spcAft>
                <a:spcPts val="0"/>
              </a:spcAft>
            </a:pPr>
            <a:r>
              <a:rPr lang="tr-TR" b="1" dirty="0">
                <a:ea typeface="Times New Roman"/>
              </a:rPr>
              <a:t>Çocuklarda görülen altını ıslatma bozukluğudur. Erkek çocuklarda daha sık görülür. Birincil ve İkincil </a:t>
            </a:r>
            <a:r>
              <a:rPr lang="tr-TR" b="1" dirty="0" err="1">
                <a:ea typeface="Times New Roman"/>
              </a:rPr>
              <a:t>enüresiz</a:t>
            </a:r>
            <a:r>
              <a:rPr lang="tr-TR" b="1" dirty="0">
                <a:ea typeface="Times New Roman"/>
              </a:rPr>
              <a:t> olarak ikiye ayrılır. Birincil </a:t>
            </a:r>
            <a:r>
              <a:rPr lang="tr-TR" b="1" dirty="0" err="1">
                <a:ea typeface="Times New Roman"/>
              </a:rPr>
              <a:t>enüresizde</a:t>
            </a:r>
            <a:r>
              <a:rPr lang="tr-TR" b="1" dirty="0">
                <a:ea typeface="Times New Roman"/>
              </a:rPr>
              <a:t> çocuk doğduğu andan itibaren hiç kuru kalmamıştır. İkincil </a:t>
            </a:r>
            <a:r>
              <a:rPr lang="tr-TR" b="1" dirty="0" err="1">
                <a:ea typeface="Times New Roman"/>
              </a:rPr>
              <a:t>enüresizde</a:t>
            </a:r>
            <a:r>
              <a:rPr lang="tr-TR" b="1" dirty="0">
                <a:ea typeface="Times New Roman"/>
              </a:rPr>
              <a:t> ise çocuk en az bir yıl kuru kaldıktan sonra tekrar yapmaya başlamıştır</a:t>
            </a:r>
            <a:r>
              <a:rPr lang="tr-TR" b="1" dirty="0" smtClean="0">
                <a:ea typeface="Times New Roman"/>
              </a:rPr>
              <a:t>. 5 </a:t>
            </a:r>
            <a:r>
              <a:rPr lang="tr-TR" b="1" dirty="0">
                <a:ea typeface="Times New Roman"/>
              </a:rPr>
              <a:t>yaşına kadar sorun olarak kabul edilmez</a:t>
            </a:r>
            <a:r>
              <a:rPr lang="tr-TR" b="1" dirty="0" smtClean="0">
                <a:ea typeface="Times New Roman"/>
              </a:rPr>
              <a:t>.</a:t>
            </a:r>
          </a:p>
          <a:p>
            <a:pPr algn="just">
              <a:spcAft>
                <a:spcPts val="0"/>
              </a:spcAft>
            </a:pPr>
            <a:endParaRPr lang="tr-TR" b="1" dirty="0">
              <a:latin typeface="Times New Roman"/>
              <a:ea typeface="Times New Roman"/>
            </a:endParaRPr>
          </a:p>
          <a:p>
            <a:pPr algn="just">
              <a:spcAft>
                <a:spcPts val="0"/>
              </a:spcAft>
            </a:pPr>
            <a:r>
              <a:rPr lang="tr-TR" b="1" dirty="0">
                <a:ea typeface="Times New Roman"/>
              </a:rPr>
              <a:t>Enürezis; yalnız gece altını ıslatanlar, yalnız gündüz altını ıslatanlar, hem gece hem gündüz altını ıslatanlar, ara sıra altını ıslatanlar olmak üzere dört şekilde görülebilir</a:t>
            </a:r>
            <a:r>
              <a:rPr lang="tr-TR" b="1" dirty="0" smtClean="0">
                <a:ea typeface="Times New Roman"/>
              </a:rPr>
              <a:t>.</a:t>
            </a:r>
            <a:endParaRPr lang="tr-TR" b="1" dirty="0">
              <a:latin typeface="Times New Roman"/>
              <a:ea typeface="Times New Roman"/>
            </a:endParaRPr>
          </a:p>
        </p:txBody>
      </p:sp>
      <p:sp>
        <p:nvSpPr>
          <p:cNvPr id="4" name="Slayt Numarası Yer Tutucusu 3"/>
          <p:cNvSpPr>
            <a:spLocks noGrp="1"/>
          </p:cNvSpPr>
          <p:nvPr>
            <p:ph type="sldNum" sz="quarter" idx="12"/>
          </p:nvPr>
        </p:nvSpPr>
        <p:spPr/>
        <p:txBody>
          <a:bodyPr/>
          <a:lstStyle/>
          <a:p>
            <a:fld id="{F302176B-0E47-46AC-8F43-DAB4B8A37D06}" type="slidenum">
              <a:rPr lang="tr-TR" smtClean="0"/>
              <a:t>54</a:t>
            </a:fld>
            <a:endParaRPr lang="tr-TR"/>
          </a:p>
        </p:txBody>
      </p:sp>
    </p:spTree>
    <p:extLst>
      <p:ext uri="{BB962C8B-B14F-4D97-AF65-F5344CB8AC3E}">
        <p14:creationId xmlns:p14="http://schemas.microsoft.com/office/powerpoint/2010/main" val="18125516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4082"/>
          </a:xfrm>
        </p:spPr>
        <p:txBody>
          <a:bodyPr>
            <a:normAutofit/>
          </a:bodyPr>
          <a:lstStyle/>
          <a:p>
            <a:r>
              <a:rPr lang="tr-TR" sz="3200" b="1" dirty="0" smtClean="0">
                <a:solidFill>
                  <a:srgbClr val="FF0000"/>
                </a:solidFill>
              </a:rPr>
              <a:t>Alt Islatma (Enürezis) Nedenleri</a:t>
            </a:r>
            <a:endParaRPr lang="tr-TR" sz="3200" b="1" dirty="0">
              <a:solidFill>
                <a:srgbClr val="FF0000"/>
              </a:solidFill>
            </a:endParaRPr>
          </a:p>
        </p:txBody>
      </p:sp>
      <p:sp>
        <p:nvSpPr>
          <p:cNvPr id="3" name="İçerik Yer Tutucusu 2"/>
          <p:cNvSpPr>
            <a:spLocks noGrp="1"/>
          </p:cNvSpPr>
          <p:nvPr>
            <p:ph idx="1"/>
          </p:nvPr>
        </p:nvSpPr>
        <p:spPr>
          <a:xfrm>
            <a:off x="457200" y="1124744"/>
            <a:ext cx="8229600" cy="5328592"/>
          </a:xfrm>
        </p:spPr>
        <p:txBody>
          <a:bodyPr>
            <a:normAutofit fontScale="92500" lnSpcReduction="20000"/>
          </a:bodyPr>
          <a:lstStyle/>
          <a:p>
            <a:pPr>
              <a:spcAft>
                <a:spcPts val="0"/>
              </a:spcAft>
            </a:pPr>
            <a:r>
              <a:rPr lang="tr-TR" b="1" dirty="0">
                <a:ea typeface="Times New Roman"/>
              </a:rPr>
              <a:t>Kalıtımsal olması. Genellikle %75 kalıtımsal olduğu bilinmektedir.</a:t>
            </a:r>
            <a:endParaRPr lang="tr-TR" b="1" dirty="0">
              <a:latin typeface="Times New Roman"/>
              <a:ea typeface="Times New Roman"/>
            </a:endParaRPr>
          </a:p>
          <a:p>
            <a:pPr>
              <a:spcAft>
                <a:spcPts val="0"/>
              </a:spcAft>
            </a:pPr>
            <a:r>
              <a:rPr lang="tr-TR" b="1" dirty="0">
                <a:ea typeface="Times New Roman"/>
              </a:rPr>
              <a:t>Organik bozukluklar: Mesane kapasitesinin yeterli olmaması, ağır uyku, böbrek ve bağırsak bozuklukları gibi.</a:t>
            </a:r>
            <a:endParaRPr lang="tr-TR" b="1" dirty="0">
              <a:latin typeface="Times New Roman"/>
              <a:ea typeface="Times New Roman"/>
            </a:endParaRPr>
          </a:p>
          <a:p>
            <a:pPr>
              <a:spcAft>
                <a:spcPts val="0"/>
              </a:spcAft>
            </a:pPr>
            <a:r>
              <a:rPr lang="tr-TR" b="1" dirty="0">
                <a:ea typeface="Times New Roman"/>
              </a:rPr>
              <a:t>Psikolojik faktörler, </a:t>
            </a:r>
            <a:r>
              <a:rPr lang="tr-TR" b="1" dirty="0" smtClean="0">
                <a:ea typeface="Times New Roman"/>
              </a:rPr>
              <a:t>kaygının </a:t>
            </a:r>
            <a:r>
              <a:rPr lang="tr-TR" b="1" dirty="0">
                <a:ea typeface="Times New Roman"/>
              </a:rPr>
              <a:t>bilinçdışı ifade edilmesi.</a:t>
            </a:r>
            <a:endParaRPr lang="tr-TR" b="1" dirty="0">
              <a:latin typeface="Times New Roman"/>
              <a:ea typeface="Times New Roman"/>
            </a:endParaRPr>
          </a:p>
          <a:p>
            <a:pPr>
              <a:spcAft>
                <a:spcPts val="0"/>
              </a:spcAft>
            </a:pPr>
            <a:r>
              <a:rPr lang="tr-TR" b="1" dirty="0">
                <a:ea typeface="Times New Roman"/>
              </a:rPr>
              <a:t>Travmatik yaşantılar.</a:t>
            </a:r>
            <a:endParaRPr lang="tr-TR" b="1" dirty="0">
              <a:latin typeface="Times New Roman"/>
              <a:ea typeface="Times New Roman"/>
            </a:endParaRPr>
          </a:p>
          <a:p>
            <a:pPr>
              <a:spcAft>
                <a:spcPts val="0"/>
              </a:spcAft>
            </a:pPr>
            <a:r>
              <a:rPr lang="tr-TR" b="1" dirty="0">
                <a:ea typeface="Times New Roman"/>
              </a:rPr>
              <a:t>Çocuğun sık sık üşütmesi.</a:t>
            </a:r>
            <a:endParaRPr lang="tr-TR" b="1" dirty="0">
              <a:latin typeface="Times New Roman"/>
              <a:ea typeface="Times New Roman"/>
            </a:endParaRPr>
          </a:p>
          <a:p>
            <a:pPr>
              <a:spcAft>
                <a:spcPts val="0"/>
              </a:spcAft>
            </a:pPr>
            <a:r>
              <a:rPr lang="tr-TR" b="1" dirty="0">
                <a:ea typeface="Times New Roman"/>
              </a:rPr>
              <a:t>Yanlış ve baskıcı tuvalet eğitimi verilmesi. Örneğin; Anne-babanın çocuğu zamanında tuvalete götürmemesi ve çocuk altına yaptığında dövülmesi, korkutulması gibi.</a:t>
            </a:r>
            <a:endParaRPr lang="tr-TR" b="1" dirty="0">
              <a:latin typeface="Times New Roman"/>
              <a:ea typeface="Times New Roman"/>
            </a:endParaRPr>
          </a:p>
          <a:p>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55</a:t>
            </a:fld>
            <a:endParaRPr lang="tr-TR"/>
          </a:p>
        </p:txBody>
      </p:sp>
    </p:spTree>
    <p:extLst>
      <p:ext uri="{BB962C8B-B14F-4D97-AF65-F5344CB8AC3E}">
        <p14:creationId xmlns:p14="http://schemas.microsoft.com/office/powerpoint/2010/main" val="174115233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16632"/>
            <a:ext cx="8229600" cy="634082"/>
          </a:xfrm>
        </p:spPr>
        <p:txBody>
          <a:bodyPr>
            <a:normAutofit/>
          </a:bodyPr>
          <a:lstStyle/>
          <a:p>
            <a:r>
              <a:rPr lang="tr-TR" sz="3200" b="1" dirty="0" smtClean="0">
                <a:solidFill>
                  <a:srgbClr val="FF0000"/>
                </a:solidFill>
              </a:rPr>
              <a:t>Enürezis </a:t>
            </a:r>
            <a:r>
              <a:rPr lang="tr-TR" sz="3200" b="1" dirty="0">
                <a:solidFill>
                  <a:srgbClr val="FF0000"/>
                </a:solidFill>
              </a:rPr>
              <a:t>Konusunda Aileye </a:t>
            </a:r>
            <a:r>
              <a:rPr lang="tr-TR" sz="3200" b="1" dirty="0" smtClean="0">
                <a:solidFill>
                  <a:srgbClr val="FF0000"/>
                </a:solidFill>
              </a:rPr>
              <a:t>Öneriler</a:t>
            </a:r>
            <a:endParaRPr lang="tr-TR" sz="3200" b="1" dirty="0">
              <a:solidFill>
                <a:srgbClr val="FF0000"/>
              </a:solidFill>
            </a:endParaRPr>
          </a:p>
        </p:txBody>
      </p:sp>
      <p:sp>
        <p:nvSpPr>
          <p:cNvPr id="3" name="İçerik Yer Tutucusu 2"/>
          <p:cNvSpPr>
            <a:spLocks noGrp="1"/>
          </p:cNvSpPr>
          <p:nvPr>
            <p:ph idx="1"/>
          </p:nvPr>
        </p:nvSpPr>
        <p:spPr>
          <a:xfrm>
            <a:off x="457200" y="764704"/>
            <a:ext cx="8229600" cy="5976664"/>
          </a:xfrm>
        </p:spPr>
        <p:txBody>
          <a:bodyPr>
            <a:noAutofit/>
          </a:bodyPr>
          <a:lstStyle/>
          <a:p>
            <a:r>
              <a:rPr lang="tr-TR" sz="2200" b="1" dirty="0" smtClean="0"/>
              <a:t>Öncelikle </a:t>
            </a:r>
            <a:r>
              <a:rPr lang="tr-TR" sz="2200" b="1" dirty="0"/>
              <a:t>çocuğunuzu mutlaka bu konuda uzman bir doktora götürün.</a:t>
            </a:r>
          </a:p>
          <a:p>
            <a:r>
              <a:rPr lang="tr-TR" sz="2200" b="1" dirty="0"/>
              <a:t>Çocuğunuzun </a:t>
            </a:r>
            <a:r>
              <a:rPr lang="tr-TR" sz="2200" b="1" dirty="0" smtClean="0"/>
              <a:t>tıbbi </a:t>
            </a:r>
            <a:r>
              <a:rPr lang="tr-TR" sz="2200" b="1" dirty="0"/>
              <a:t>tahlillerini mutlaka yaptırın ki sorunun biyolojik mi psikolojik mi olduğu anlaşılsın.</a:t>
            </a:r>
          </a:p>
          <a:p>
            <a:r>
              <a:rPr lang="tr-TR" sz="2200" b="1" dirty="0"/>
              <a:t>Çocuğunuza karşı kesinlikle baskıcı ve cezalandırıcı yaklaşmayın.</a:t>
            </a:r>
          </a:p>
          <a:p>
            <a:r>
              <a:rPr lang="tr-TR" sz="2200" b="1" dirty="0"/>
              <a:t>Onunla alay edip başkalarına söylemekle tehdit etmeyin.</a:t>
            </a:r>
          </a:p>
          <a:p>
            <a:r>
              <a:rPr lang="tr-TR" sz="2200" b="1" dirty="0"/>
              <a:t>Çocuğunuza bunun bir sorun olduğunu ama üstesinden gelinebilecek bir sorun olduğunu anlatın. Onu cesaretlendirin.</a:t>
            </a:r>
          </a:p>
          <a:p>
            <a:r>
              <a:rPr lang="tr-TR" sz="2200" b="1" dirty="0"/>
              <a:t>İletişiminizi güçlendirerek yaşadığı duyguları sizinle paylaşmasını sağlayın.</a:t>
            </a:r>
          </a:p>
          <a:p>
            <a:r>
              <a:rPr lang="tr-TR" sz="2200" b="1" dirty="0"/>
              <a:t>Çocuğunuzu başkalarıyla kıyaslamayın.</a:t>
            </a:r>
          </a:p>
          <a:p>
            <a:r>
              <a:rPr lang="tr-TR" sz="2200" b="1" dirty="0"/>
              <a:t>Önlem amacıyla da olsa kesinlikle bez bağlamayın.</a:t>
            </a:r>
          </a:p>
          <a:p>
            <a:r>
              <a:rPr lang="tr-TR" sz="2200" b="1" dirty="0"/>
              <a:t>Çocuğunuzun bu sorununu tüm yaşamına ve kişiliğine mal </a:t>
            </a:r>
            <a:r>
              <a:rPr lang="tr-TR" sz="2200" b="1" dirty="0" smtClean="0"/>
              <a:t>etmeyin.</a:t>
            </a:r>
          </a:p>
          <a:p>
            <a:r>
              <a:rPr lang="tr-TR" sz="2200" b="1" dirty="0" smtClean="0"/>
              <a:t>Kendine </a:t>
            </a:r>
            <a:r>
              <a:rPr lang="tr-TR" sz="2200" b="1" dirty="0"/>
              <a:t>güvenini arttırmaya çalışın</a:t>
            </a:r>
            <a:r>
              <a:rPr lang="tr-TR" sz="2200" b="1" dirty="0" smtClean="0"/>
              <a:t>.</a:t>
            </a:r>
            <a:endParaRPr lang="tr-TR" sz="2200" b="1"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56</a:t>
            </a:fld>
            <a:endParaRPr lang="tr-TR"/>
          </a:p>
        </p:txBody>
      </p:sp>
    </p:spTree>
    <p:extLst>
      <p:ext uri="{BB962C8B-B14F-4D97-AF65-F5344CB8AC3E}">
        <p14:creationId xmlns:p14="http://schemas.microsoft.com/office/powerpoint/2010/main" val="186762931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600" b="1" dirty="0" smtClean="0">
                <a:solidFill>
                  <a:srgbClr val="FF0000"/>
                </a:solidFill>
              </a:rPr>
              <a:t>TIRNAK YEME</a:t>
            </a:r>
            <a:endParaRPr lang="tr-TR" sz="3600" b="1" dirty="0">
              <a:solidFill>
                <a:srgbClr val="FF0000"/>
              </a:solidFill>
            </a:endParaRPr>
          </a:p>
        </p:txBody>
      </p:sp>
      <p:sp>
        <p:nvSpPr>
          <p:cNvPr id="3" name="İçerik Yer Tutucusu 2"/>
          <p:cNvSpPr>
            <a:spLocks noGrp="1"/>
          </p:cNvSpPr>
          <p:nvPr>
            <p:ph idx="1"/>
          </p:nvPr>
        </p:nvSpPr>
        <p:spPr>
          <a:xfrm>
            <a:off x="457200" y="1268760"/>
            <a:ext cx="8229600" cy="4857403"/>
          </a:xfrm>
        </p:spPr>
        <p:txBody>
          <a:bodyPr>
            <a:normAutofit lnSpcReduction="10000"/>
          </a:bodyPr>
          <a:lstStyle/>
          <a:p>
            <a:pPr algn="just"/>
            <a:r>
              <a:rPr lang="tr-TR" b="1" dirty="0">
                <a:ea typeface="Times New Roman"/>
              </a:rPr>
              <a:t>Tırnak yeme alışkanlığı psikolojik </a:t>
            </a:r>
            <a:r>
              <a:rPr lang="tr-TR" b="1" dirty="0" smtClean="0">
                <a:ea typeface="Times New Roman"/>
              </a:rPr>
              <a:t>kökenlidir.</a:t>
            </a:r>
          </a:p>
          <a:p>
            <a:pPr algn="just"/>
            <a:r>
              <a:rPr lang="tr-TR" b="1" dirty="0" smtClean="0">
                <a:ea typeface="Times New Roman"/>
              </a:rPr>
              <a:t>Kendini </a:t>
            </a:r>
            <a:r>
              <a:rPr lang="tr-TR" b="1" dirty="0">
                <a:ea typeface="Times New Roman"/>
              </a:rPr>
              <a:t>gergin, sıkıntılı ve öfkeli hisseden çocuğun bunları dışa vurumu olarak kabul </a:t>
            </a:r>
            <a:r>
              <a:rPr lang="tr-TR" b="1" dirty="0" smtClean="0">
                <a:ea typeface="Times New Roman"/>
              </a:rPr>
              <a:t>edilir.</a:t>
            </a:r>
          </a:p>
          <a:p>
            <a:pPr algn="just"/>
            <a:r>
              <a:rPr lang="tr-TR" b="1" dirty="0" smtClean="0">
                <a:ea typeface="Times New Roman"/>
              </a:rPr>
              <a:t>Kişilik </a:t>
            </a:r>
            <a:r>
              <a:rPr lang="tr-TR" b="1" dirty="0">
                <a:ea typeface="Times New Roman"/>
              </a:rPr>
              <a:t>olarak hassas ve sinirli çocuklarda daha sık </a:t>
            </a:r>
            <a:r>
              <a:rPr lang="tr-TR" b="1" dirty="0" smtClean="0">
                <a:ea typeface="Times New Roman"/>
              </a:rPr>
              <a:t>görülür.</a:t>
            </a:r>
          </a:p>
          <a:p>
            <a:pPr algn="just"/>
            <a:r>
              <a:rPr lang="tr-TR" b="1" dirty="0" smtClean="0">
                <a:ea typeface="Times New Roman"/>
              </a:rPr>
              <a:t>Ergenlik </a:t>
            </a:r>
            <a:r>
              <a:rPr lang="tr-TR" b="1" dirty="0">
                <a:ea typeface="Times New Roman"/>
              </a:rPr>
              <a:t>döneminde artabilir. Bunun nedeni ergenlik döneminden kaynaklanan gerginlik ve bu dönemde ergen için önemli olan çevre tarafından kabul ve onay görme çabasıdır.</a:t>
            </a:r>
            <a:endParaRPr lang="tr-TR" b="1"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57</a:t>
            </a:fld>
            <a:endParaRPr lang="tr-TR"/>
          </a:p>
        </p:txBody>
      </p:sp>
    </p:spTree>
    <p:extLst>
      <p:ext uri="{BB962C8B-B14F-4D97-AF65-F5344CB8AC3E}">
        <p14:creationId xmlns:p14="http://schemas.microsoft.com/office/powerpoint/2010/main" val="85678332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850106"/>
          </a:xfrm>
        </p:spPr>
        <p:txBody>
          <a:bodyPr>
            <a:normAutofit/>
          </a:bodyPr>
          <a:lstStyle/>
          <a:p>
            <a:r>
              <a:rPr lang="tr-TR" sz="3600" b="1" dirty="0" smtClean="0">
                <a:solidFill>
                  <a:srgbClr val="FF0000"/>
                </a:solidFill>
              </a:rPr>
              <a:t>Tırnak Yeme Nedenleri</a:t>
            </a:r>
            <a:endParaRPr lang="tr-TR" sz="3600" b="1" dirty="0">
              <a:solidFill>
                <a:srgbClr val="FF0000"/>
              </a:solidFill>
            </a:endParaRPr>
          </a:p>
        </p:txBody>
      </p:sp>
      <p:sp>
        <p:nvSpPr>
          <p:cNvPr id="3" name="İçerik Yer Tutucusu 2"/>
          <p:cNvSpPr>
            <a:spLocks noGrp="1"/>
          </p:cNvSpPr>
          <p:nvPr>
            <p:ph idx="1"/>
          </p:nvPr>
        </p:nvSpPr>
        <p:spPr>
          <a:xfrm>
            <a:off x="457200" y="1268760"/>
            <a:ext cx="8229600" cy="4857403"/>
          </a:xfrm>
        </p:spPr>
        <p:txBody>
          <a:bodyPr>
            <a:normAutofit lnSpcReduction="10000"/>
          </a:bodyPr>
          <a:lstStyle/>
          <a:p>
            <a:pPr>
              <a:spcAft>
                <a:spcPts val="0"/>
              </a:spcAft>
            </a:pPr>
            <a:r>
              <a:rPr lang="tr-TR" b="1" dirty="0">
                <a:ea typeface="Times New Roman"/>
              </a:rPr>
              <a:t>Çocuğun kendisini güvende hissetmemesi.</a:t>
            </a:r>
            <a:endParaRPr lang="tr-TR" b="1" dirty="0">
              <a:latin typeface="Times New Roman"/>
              <a:ea typeface="Times New Roman"/>
            </a:endParaRPr>
          </a:p>
          <a:p>
            <a:pPr>
              <a:spcAft>
                <a:spcPts val="0"/>
              </a:spcAft>
            </a:pPr>
            <a:r>
              <a:rPr lang="tr-TR" b="1" dirty="0">
                <a:ea typeface="Times New Roman"/>
              </a:rPr>
              <a:t>Baskıcı, cezalandırıcı anne-baba tutumları.</a:t>
            </a:r>
            <a:endParaRPr lang="tr-TR" b="1" dirty="0">
              <a:latin typeface="Times New Roman"/>
              <a:ea typeface="Times New Roman"/>
            </a:endParaRPr>
          </a:p>
          <a:p>
            <a:pPr>
              <a:spcAft>
                <a:spcPts val="0"/>
              </a:spcAft>
            </a:pPr>
            <a:r>
              <a:rPr lang="tr-TR" b="1" dirty="0">
                <a:ea typeface="Times New Roman"/>
              </a:rPr>
              <a:t>Ailede başka tırnak yiyenin </a:t>
            </a:r>
            <a:r>
              <a:rPr lang="tr-TR" b="1" dirty="0" smtClean="0">
                <a:ea typeface="Times New Roman"/>
              </a:rPr>
              <a:t>olması yani olumsuz örnek olması.</a:t>
            </a:r>
            <a:endParaRPr lang="tr-TR" b="1" dirty="0">
              <a:latin typeface="Times New Roman"/>
              <a:ea typeface="Times New Roman"/>
            </a:endParaRPr>
          </a:p>
          <a:p>
            <a:pPr>
              <a:spcAft>
                <a:spcPts val="0"/>
              </a:spcAft>
            </a:pPr>
            <a:r>
              <a:rPr lang="tr-TR" b="1" dirty="0">
                <a:ea typeface="Times New Roman"/>
              </a:rPr>
              <a:t>Ev veya okul ortamındaki gerilim.</a:t>
            </a:r>
            <a:endParaRPr lang="tr-TR" b="1" dirty="0">
              <a:latin typeface="Times New Roman"/>
              <a:ea typeface="Times New Roman"/>
            </a:endParaRPr>
          </a:p>
          <a:p>
            <a:pPr>
              <a:spcAft>
                <a:spcPts val="0"/>
              </a:spcAft>
            </a:pPr>
            <a:r>
              <a:rPr lang="tr-TR" b="1" dirty="0">
                <a:ea typeface="Times New Roman"/>
              </a:rPr>
              <a:t>Çocuğun ihtiyacı olan güven ve sevgiyi alamaması.</a:t>
            </a:r>
            <a:endParaRPr lang="tr-TR" b="1" dirty="0">
              <a:latin typeface="Times New Roman"/>
              <a:ea typeface="Times New Roman"/>
            </a:endParaRPr>
          </a:p>
          <a:p>
            <a:pPr>
              <a:spcAft>
                <a:spcPts val="0"/>
              </a:spcAft>
            </a:pPr>
            <a:r>
              <a:rPr lang="tr-TR" b="1" dirty="0">
                <a:ea typeface="Times New Roman"/>
              </a:rPr>
              <a:t>Çocuğun korku, stres, öfke ve heyecan durumlarına maruz kalması</a:t>
            </a:r>
            <a:r>
              <a:rPr lang="tr-TR" b="1" dirty="0" smtClean="0">
                <a:ea typeface="Times New Roman"/>
              </a:rPr>
              <a:t>.</a:t>
            </a:r>
            <a:endParaRPr lang="tr-TR" b="1" dirty="0">
              <a:latin typeface="Times New Roman"/>
              <a:ea typeface="Times New Roman"/>
            </a:endParaRPr>
          </a:p>
        </p:txBody>
      </p:sp>
      <p:sp>
        <p:nvSpPr>
          <p:cNvPr id="4" name="Slayt Numarası Yer Tutucusu 3"/>
          <p:cNvSpPr>
            <a:spLocks noGrp="1"/>
          </p:cNvSpPr>
          <p:nvPr>
            <p:ph type="sldNum" sz="quarter" idx="12"/>
          </p:nvPr>
        </p:nvSpPr>
        <p:spPr/>
        <p:txBody>
          <a:bodyPr/>
          <a:lstStyle/>
          <a:p>
            <a:fld id="{F302176B-0E47-46AC-8F43-DAB4B8A37D06}" type="slidenum">
              <a:rPr lang="tr-TR" smtClean="0"/>
              <a:t>58</a:t>
            </a:fld>
            <a:endParaRPr lang="tr-TR"/>
          </a:p>
        </p:txBody>
      </p:sp>
    </p:spTree>
    <p:extLst>
      <p:ext uri="{BB962C8B-B14F-4D97-AF65-F5344CB8AC3E}">
        <p14:creationId xmlns:p14="http://schemas.microsoft.com/office/powerpoint/2010/main" val="143077410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4082"/>
          </a:xfrm>
        </p:spPr>
        <p:txBody>
          <a:bodyPr>
            <a:normAutofit/>
          </a:bodyPr>
          <a:lstStyle/>
          <a:p>
            <a:r>
              <a:rPr lang="tr-TR" sz="3200" b="1" dirty="0">
                <a:solidFill>
                  <a:srgbClr val="FF0000"/>
                </a:solidFill>
                <a:ea typeface="Times New Roman"/>
              </a:rPr>
              <a:t>Tırnak Yeme Konusunda Aileye Öneriler</a:t>
            </a:r>
            <a:endParaRPr lang="tr-TR" b="1" dirty="0">
              <a:solidFill>
                <a:srgbClr val="FF0000"/>
              </a:solidFill>
            </a:endParaRPr>
          </a:p>
        </p:txBody>
      </p:sp>
      <p:sp>
        <p:nvSpPr>
          <p:cNvPr id="3" name="İçerik Yer Tutucusu 2"/>
          <p:cNvSpPr>
            <a:spLocks noGrp="1"/>
          </p:cNvSpPr>
          <p:nvPr>
            <p:ph idx="1"/>
          </p:nvPr>
        </p:nvSpPr>
        <p:spPr>
          <a:xfrm>
            <a:off x="457200" y="980728"/>
            <a:ext cx="8229600" cy="5544616"/>
          </a:xfrm>
        </p:spPr>
        <p:txBody>
          <a:bodyPr numCol="2" spcCol="360000">
            <a:normAutofit fontScale="70000" lnSpcReduction="20000"/>
          </a:bodyPr>
          <a:lstStyle/>
          <a:p>
            <a:pPr>
              <a:spcAft>
                <a:spcPts val="0"/>
              </a:spcAft>
            </a:pPr>
            <a:r>
              <a:rPr lang="tr-TR" sz="3300" b="1" dirty="0" smtClean="0">
                <a:ea typeface="Times New Roman"/>
              </a:rPr>
              <a:t>Çocuğunuza karşı baskıcı ve eleştirel yaklaşmayın. 3–4 yaşına kadar görmezlikten gelin.</a:t>
            </a:r>
            <a:endParaRPr lang="tr-TR" sz="3300" b="1" dirty="0" smtClean="0">
              <a:latin typeface="Times New Roman"/>
              <a:ea typeface="Times New Roman"/>
            </a:endParaRPr>
          </a:p>
          <a:p>
            <a:pPr>
              <a:spcAft>
                <a:spcPts val="0"/>
              </a:spcAft>
            </a:pPr>
            <a:r>
              <a:rPr lang="tr-TR" sz="3300" b="1" dirty="0" smtClean="0">
                <a:ea typeface="Times New Roman"/>
              </a:rPr>
              <a:t>Çocuğunuza tırnak yediği için şiddet uygulamayın.</a:t>
            </a:r>
            <a:endParaRPr lang="tr-TR" sz="3300" b="1" dirty="0" smtClean="0">
              <a:latin typeface="Times New Roman"/>
              <a:ea typeface="Times New Roman"/>
            </a:endParaRPr>
          </a:p>
          <a:p>
            <a:pPr>
              <a:spcAft>
                <a:spcPts val="0"/>
              </a:spcAft>
            </a:pPr>
            <a:r>
              <a:rPr lang="tr-TR" sz="3300" b="1" dirty="0" smtClean="0">
                <a:ea typeface="Times New Roman"/>
              </a:rPr>
              <a:t>Çocuğunuza ellerini meşgul edecek uğraşlar verin.</a:t>
            </a:r>
            <a:endParaRPr lang="tr-TR" sz="3300" b="1" dirty="0" smtClean="0">
              <a:latin typeface="Times New Roman"/>
              <a:ea typeface="Times New Roman"/>
            </a:endParaRPr>
          </a:p>
          <a:p>
            <a:pPr>
              <a:spcAft>
                <a:spcPts val="0"/>
              </a:spcAft>
            </a:pPr>
            <a:r>
              <a:rPr lang="tr-TR" sz="3300" b="1" dirty="0" smtClean="0">
                <a:ea typeface="Times New Roman"/>
              </a:rPr>
              <a:t>Bu davranışı söndürmek için alternatifler üretin. </a:t>
            </a:r>
            <a:endParaRPr lang="tr-TR" sz="3300" b="1" dirty="0" smtClean="0">
              <a:latin typeface="Times New Roman"/>
              <a:ea typeface="Times New Roman"/>
            </a:endParaRPr>
          </a:p>
          <a:p>
            <a:pPr>
              <a:spcAft>
                <a:spcPts val="0"/>
              </a:spcAft>
            </a:pPr>
            <a:r>
              <a:rPr lang="tr-TR" sz="3300" b="1" dirty="0" smtClean="0">
                <a:ea typeface="Times New Roman"/>
              </a:rPr>
              <a:t>Çocuğunuzu bu alışkanlığın üstesinden gelebileceğine inandırın.</a:t>
            </a:r>
            <a:endParaRPr lang="tr-TR" sz="3300" b="1" dirty="0" smtClean="0">
              <a:latin typeface="Times New Roman"/>
              <a:ea typeface="Times New Roman"/>
            </a:endParaRPr>
          </a:p>
          <a:p>
            <a:pPr>
              <a:spcAft>
                <a:spcPts val="0"/>
              </a:spcAft>
            </a:pPr>
            <a:r>
              <a:rPr lang="tr-TR" sz="3300" b="1" dirty="0" smtClean="0">
                <a:ea typeface="Times New Roman"/>
              </a:rPr>
              <a:t>Çocuğunuzun hangi durumlarda tırnak yediğini belirlemeye çalışın. Ör: Gergin olduğunda veya korktuğunda tırnaklarını yiyorsa sakinleştirme yoluna giderek tırnak yemesini engelleyebilirsiniz.</a:t>
            </a:r>
            <a:endParaRPr lang="tr-TR" sz="3300" b="1" dirty="0" smtClean="0">
              <a:latin typeface="Times New Roman"/>
              <a:ea typeface="Times New Roman"/>
            </a:endParaRPr>
          </a:p>
          <a:p>
            <a:pPr>
              <a:spcAft>
                <a:spcPts val="0"/>
              </a:spcAft>
            </a:pPr>
            <a:r>
              <a:rPr lang="tr-TR" sz="3300" b="1" dirty="0" smtClean="0">
                <a:ea typeface="Times New Roman"/>
              </a:rPr>
              <a:t>Çocuğunuzun kendisine olan güvenini pekiştirin. Başarılı olduğu alanlara dikkatini çekin.</a:t>
            </a:r>
            <a:endParaRPr lang="tr-TR" sz="3300" b="1" dirty="0" smtClean="0">
              <a:latin typeface="Times New Roman"/>
              <a:ea typeface="Times New Roman"/>
            </a:endParaRPr>
          </a:p>
          <a:p>
            <a:pPr>
              <a:spcAft>
                <a:spcPts val="0"/>
              </a:spcAft>
            </a:pPr>
            <a:r>
              <a:rPr lang="tr-TR" sz="3300" b="1" dirty="0" smtClean="0">
                <a:ea typeface="Times New Roman"/>
              </a:rPr>
              <a:t>Çocuğunuzun tırnaklarını derin kesin.</a:t>
            </a:r>
            <a:endParaRPr lang="tr-TR" sz="3300" b="1" dirty="0" smtClean="0">
              <a:latin typeface="Times New Roman"/>
              <a:ea typeface="Times New Roman"/>
            </a:endParaRPr>
          </a:p>
          <a:p>
            <a:pPr>
              <a:spcAft>
                <a:spcPts val="0"/>
              </a:spcAft>
            </a:pPr>
            <a:r>
              <a:rPr lang="tr-TR" sz="3300" b="1" dirty="0" smtClean="0">
                <a:ea typeface="Times New Roman"/>
              </a:rPr>
              <a:t>Çocuğunuzu korku, kaygı yaratacak durumlardan uzak tutun.</a:t>
            </a:r>
            <a:endParaRPr lang="tr-TR" sz="3300" b="1" dirty="0" smtClean="0">
              <a:latin typeface="Times New Roman"/>
              <a:ea typeface="Times New Roman"/>
            </a:endParaRPr>
          </a:p>
          <a:p>
            <a:pPr>
              <a:spcAft>
                <a:spcPts val="0"/>
              </a:spcAft>
            </a:pPr>
            <a:r>
              <a:rPr lang="tr-TR" sz="3300" b="1" dirty="0" smtClean="0">
                <a:ea typeface="Times New Roman"/>
              </a:rPr>
              <a:t>Çocuğunuza azarlamak, korkutmak, ceza vermek gibi zorlayıcı yöntemler uygulamayın.</a:t>
            </a:r>
            <a:endParaRPr lang="tr-TR" sz="3300" b="1" dirty="0" smtClean="0">
              <a:latin typeface="Times New Roman"/>
              <a:ea typeface="Times New Roman"/>
            </a:endParaRPr>
          </a:p>
        </p:txBody>
      </p:sp>
      <p:sp>
        <p:nvSpPr>
          <p:cNvPr id="4" name="Slayt Numarası Yer Tutucusu 3"/>
          <p:cNvSpPr>
            <a:spLocks noGrp="1"/>
          </p:cNvSpPr>
          <p:nvPr>
            <p:ph type="sldNum" sz="quarter" idx="12"/>
          </p:nvPr>
        </p:nvSpPr>
        <p:spPr/>
        <p:txBody>
          <a:bodyPr/>
          <a:lstStyle/>
          <a:p>
            <a:fld id="{F302176B-0E47-46AC-8F43-DAB4B8A37D06}" type="slidenum">
              <a:rPr lang="tr-TR" smtClean="0"/>
              <a:t>59</a:t>
            </a:fld>
            <a:endParaRPr lang="tr-TR"/>
          </a:p>
        </p:txBody>
      </p:sp>
    </p:spTree>
    <p:extLst>
      <p:ext uri="{BB962C8B-B14F-4D97-AF65-F5344CB8AC3E}">
        <p14:creationId xmlns:p14="http://schemas.microsoft.com/office/powerpoint/2010/main" val="9126281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692696"/>
            <a:ext cx="8229600" cy="5433467"/>
          </a:xfrm>
        </p:spPr>
        <p:txBody>
          <a:bodyPr>
            <a:normAutofit/>
          </a:bodyPr>
          <a:lstStyle/>
          <a:p>
            <a:pPr algn="just"/>
            <a:r>
              <a:rPr lang="tr-TR" b="1" dirty="0">
                <a:ea typeface="Calibri"/>
                <a:cs typeface="Times New Roman"/>
              </a:rPr>
              <a:t>Çocuk gelişimsel olarak kendi kendine üstünü giyinme ve yemek yeme davranışlarını yapabilecek becerilere sahipken, aile tarafından sürekli bu becerilerini sergilemesi</a:t>
            </a:r>
            <a:r>
              <a:rPr lang="tr-TR" b="1" dirty="0">
                <a:ea typeface="Times New Roman"/>
                <a:cs typeface="Calibri"/>
              </a:rPr>
              <a:t> </a:t>
            </a:r>
            <a:r>
              <a:rPr lang="tr-TR" b="1" dirty="0">
                <a:solidFill>
                  <a:srgbClr val="FF0000"/>
                </a:solidFill>
                <a:ea typeface="Calibri"/>
                <a:cs typeface="Times New Roman"/>
              </a:rPr>
              <a:t>engellendiyse</a:t>
            </a:r>
            <a:r>
              <a:rPr lang="tr-TR" b="1" dirty="0">
                <a:ea typeface="Calibri"/>
                <a:cs typeface="Times New Roman"/>
              </a:rPr>
              <a:t>,</a:t>
            </a:r>
            <a:r>
              <a:rPr lang="tr-TR" b="1" dirty="0">
                <a:ea typeface="Times New Roman"/>
                <a:cs typeface="Calibri"/>
              </a:rPr>
              <a:t> </a:t>
            </a:r>
            <a:r>
              <a:rPr lang="tr-TR" b="1" dirty="0">
                <a:ea typeface="Calibri"/>
                <a:cs typeface="Times New Roman"/>
              </a:rPr>
              <a:t>bu alandaki gelişimini fark etmesi ileriki yaşlara kalacağı için yeni gelişim dönemlerinde ortaya çıkacak sorunlarla baş etmesi </a:t>
            </a:r>
            <a:r>
              <a:rPr lang="tr-TR" b="1" dirty="0" smtClean="0">
                <a:ea typeface="Calibri"/>
                <a:cs typeface="Times New Roman"/>
              </a:rPr>
              <a:t>güçleşecektir.</a:t>
            </a:r>
          </a:p>
          <a:p>
            <a:pPr algn="just"/>
            <a:r>
              <a:rPr lang="tr-TR" b="1" i="1" dirty="0" smtClean="0">
                <a:ea typeface="Calibri"/>
                <a:cs typeface="Times New Roman"/>
              </a:rPr>
              <a:t>Bu </a:t>
            </a:r>
            <a:r>
              <a:rPr lang="tr-TR" b="1" i="1" dirty="0">
                <a:ea typeface="Calibri"/>
                <a:cs typeface="Times New Roman"/>
              </a:rPr>
              <a:t>nedenle ebeveyn desteği, sevgisi, ilgisi, şefkati çocuk için çok önemlidir.</a:t>
            </a:r>
          </a:p>
          <a:p>
            <a:endParaRPr lang="tr-TR" dirty="0"/>
          </a:p>
        </p:txBody>
      </p:sp>
      <p:sp>
        <p:nvSpPr>
          <p:cNvPr id="2" name="Slayt Numarası Yer Tutucusu 1"/>
          <p:cNvSpPr>
            <a:spLocks noGrp="1"/>
          </p:cNvSpPr>
          <p:nvPr>
            <p:ph type="sldNum" sz="quarter" idx="12"/>
          </p:nvPr>
        </p:nvSpPr>
        <p:spPr/>
        <p:txBody>
          <a:bodyPr/>
          <a:lstStyle/>
          <a:p>
            <a:fld id="{F302176B-0E47-46AC-8F43-DAB4B8A37D06}" type="slidenum">
              <a:rPr lang="tr-TR" smtClean="0"/>
              <a:t>6</a:t>
            </a:fld>
            <a:endParaRPr lang="tr-TR"/>
          </a:p>
        </p:txBody>
      </p:sp>
    </p:spTree>
    <p:extLst>
      <p:ext uri="{BB962C8B-B14F-4D97-AF65-F5344CB8AC3E}">
        <p14:creationId xmlns:p14="http://schemas.microsoft.com/office/powerpoint/2010/main" val="57727831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4082"/>
          </a:xfrm>
        </p:spPr>
        <p:txBody>
          <a:bodyPr>
            <a:normAutofit/>
          </a:bodyPr>
          <a:lstStyle/>
          <a:p>
            <a:r>
              <a:rPr lang="tr-TR" sz="3200" b="1" dirty="0" smtClean="0">
                <a:solidFill>
                  <a:srgbClr val="FF0000"/>
                </a:solidFill>
              </a:rPr>
              <a:t>KEKEMELİK</a:t>
            </a:r>
            <a:endParaRPr lang="tr-TR" sz="3200" b="1" dirty="0">
              <a:solidFill>
                <a:srgbClr val="FF0000"/>
              </a:solidFill>
            </a:endParaRPr>
          </a:p>
        </p:txBody>
      </p:sp>
      <p:sp>
        <p:nvSpPr>
          <p:cNvPr id="3" name="İçerik Yer Tutucusu 2"/>
          <p:cNvSpPr>
            <a:spLocks noGrp="1"/>
          </p:cNvSpPr>
          <p:nvPr>
            <p:ph idx="1"/>
          </p:nvPr>
        </p:nvSpPr>
        <p:spPr>
          <a:xfrm>
            <a:off x="457200" y="1196752"/>
            <a:ext cx="8229600" cy="5328592"/>
          </a:xfrm>
        </p:spPr>
        <p:txBody>
          <a:bodyPr>
            <a:normAutofit fontScale="92500" lnSpcReduction="20000"/>
          </a:bodyPr>
          <a:lstStyle/>
          <a:p>
            <a:pPr algn="just">
              <a:spcAft>
                <a:spcPts val="0"/>
              </a:spcAft>
            </a:pPr>
            <a:r>
              <a:rPr lang="tr-TR" dirty="0">
                <a:ea typeface="Times New Roman"/>
              </a:rPr>
              <a:t>Kekemelik, yaşına ve lehçesine uygun gelişimsel olarak çıkartması beklenen konuşma seslerini çıkartamaması, konuşmanın olağan akıcılığında ve zamanlama örüntüsünde bozukluk olması durumudur (D.S.M. IV, 1994, S.48-49</a:t>
            </a:r>
            <a:r>
              <a:rPr lang="tr-TR" dirty="0" smtClean="0">
                <a:ea typeface="Times New Roman"/>
              </a:rPr>
              <a:t>).</a:t>
            </a:r>
            <a:endParaRPr lang="tr-TR" dirty="0">
              <a:latin typeface="Times New Roman"/>
              <a:ea typeface="Times New Roman"/>
            </a:endParaRPr>
          </a:p>
          <a:p>
            <a:pPr algn="just">
              <a:spcAft>
                <a:spcPts val="0"/>
              </a:spcAft>
            </a:pPr>
            <a:r>
              <a:rPr lang="tr-TR" dirty="0">
                <a:ea typeface="Times New Roman"/>
              </a:rPr>
              <a:t>4-5 yaşlarına kadar normal olarak kabul edilir. Erkek çocuklarında daha yaygındır. Organik veya psikolojik kökenli </a:t>
            </a:r>
            <a:r>
              <a:rPr lang="tr-TR" dirty="0" smtClean="0">
                <a:ea typeface="Times New Roman"/>
              </a:rPr>
              <a:t>olabilir.</a:t>
            </a:r>
            <a:endParaRPr lang="tr-TR" dirty="0" smtClean="0">
              <a:latin typeface="Times New Roman"/>
              <a:ea typeface="Times New Roman"/>
            </a:endParaRPr>
          </a:p>
          <a:p>
            <a:pPr algn="just">
              <a:spcAft>
                <a:spcPts val="0"/>
              </a:spcAft>
            </a:pPr>
            <a:r>
              <a:rPr lang="tr-TR" dirty="0" smtClean="0">
                <a:ea typeface="Times New Roman"/>
              </a:rPr>
              <a:t>Genellikle </a:t>
            </a:r>
            <a:r>
              <a:rPr lang="tr-TR" dirty="0">
                <a:ea typeface="Times New Roman"/>
              </a:rPr>
              <a:t>cümlenin ilk kelimesinde, uzun ve sessiz harfle başlayan kelimelerin söylenmesinde, sessiz harfle başlayan kelimelerden sesli harfle başlayan kelimelere geçişte zorluk yaşarlar. Şiir okurken veya şarkı söylerken kekelemezler</a:t>
            </a:r>
            <a:r>
              <a:rPr lang="tr-TR" dirty="0" smtClean="0">
                <a:ea typeface="Times New Roman"/>
              </a:rPr>
              <a:t>.</a:t>
            </a:r>
            <a:endParaRPr lang="tr-TR" dirty="0">
              <a:latin typeface="Times New Roman"/>
              <a:ea typeface="Times New Roman"/>
            </a:endParaRPr>
          </a:p>
        </p:txBody>
      </p:sp>
      <p:sp>
        <p:nvSpPr>
          <p:cNvPr id="4" name="Slayt Numarası Yer Tutucusu 3"/>
          <p:cNvSpPr>
            <a:spLocks noGrp="1"/>
          </p:cNvSpPr>
          <p:nvPr>
            <p:ph type="sldNum" sz="quarter" idx="12"/>
          </p:nvPr>
        </p:nvSpPr>
        <p:spPr/>
        <p:txBody>
          <a:bodyPr/>
          <a:lstStyle/>
          <a:p>
            <a:fld id="{F302176B-0E47-46AC-8F43-DAB4B8A37D06}" type="slidenum">
              <a:rPr lang="tr-TR" smtClean="0"/>
              <a:t>60</a:t>
            </a:fld>
            <a:endParaRPr lang="tr-TR"/>
          </a:p>
        </p:txBody>
      </p:sp>
    </p:spTree>
    <p:extLst>
      <p:ext uri="{BB962C8B-B14F-4D97-AF65-F5344CB8AC3E}">
        <p14:creationId xmlns:p14="http://schemas.microsoft.com/office/powerpoint/2010/main" val="418654548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850106"/>
          </a:xfrm>
        </p:spPr>
        <p:txBody>
          <a:bodyPr>
            <a:normAutofit/>
          </a:bodyPr>
          <a:lstStyle/>
          <a:p>
            <a:r>
              <a:rPr lang="tr-TR" sz="3600" b="1" dirty="0">
                <a:solidFill>
                  <a:srgbClr val="FF0000"/>
                </a:solidFill>
                <a:ea typeface="Times New Roman"/>
              </a:rPr>
              <a:t>Kekemeliğin Ortaya Çıktığı Durumlar</a:t>
            </a:r>
            <a:endParaRPr lang="tr-TR" sz="3600" b="1" dirty="0">
              <a:solidFill>
                <a:srgbClr val="FF0000"/>
              </a:solidFill>
            </a:endParaRPr>
          </a:p>
        </p:txBody>
      </p:sp>
      <p:sp>
        <p:nvSpPr>
          <p:cNvPr id="3" name="İçerik Yer Tutucusu 2"/>
          <p:cNvSpPr>
            <a:spLocks noGrp="1"/>
          </p:cNvSpPr>
          <p:nvPr>
            <p:ph idx="1"/>
          </p:nvPr>
        </p:nvSpPr>
        <p:spPr>
          <a:xfrm>
            <a:off x="457200" y="1268760"/>
            <a:ext cx="8229600" cy="5256584"/>
          </a:xfrm>
        </p:spPr>
        <p:txBody>
          <a:bodyPr>
            <a:normAutofit fontScale="92500" lnSpcReduction="10000"/>
          </a:bodyPr>
          <a:lstStyle/>
          <a:p>
            <a:r>
              <a:rPr lang="tr-TR" b="1" dirty="0" smtClean="0">
                <a:ea typeface="Times New Roman"/>
              </a:rPr>
              <a:t>Kaygı</a:t>
            </a:r>
            <a:r>
              <a:rPr lang="tr-TR" b="1" dirty="0">
                <a:ea typeface="Times New Roman"/>
              </a:rPr>
              <a:t>, korku ve stres yaratan durumlarda.</a:t>
            </a:r>
            <a:endParaRPr lang="tr-TR" b="1" dirty="0">
              <a:latin typeface="Times New Roman"/>
              <a:ea typeface="Times New Roman"/>
            </a:endParaRPr>
          </a:p>
          <a:p>
            <a:pPr>
              <a:spcAft>
                <a:spcPts val="0"/>
              </a:spcAft>
            </a:pPr>
            <a:r>
              <a:rPr lang="tr-TR" b="1" dirty="0">
                <a:ea typeface="Times New Roman"/>
              </a:rPr>
              <a:t>Ailede kekemelik olan durumlarda.</a:t>
            </a:r>
            <a:endParaRPr lang="tr-TR" b="1" dirty="0">
              <a:latin typeface="Times New Roman"/>
              <a:ea typeface="Times New Roman"/>
            </a:endParaRPr>
          </a:p>
          <a:p>
            <a:pPr>
              <a:spcAft>
                <a:spcPts val="0"/>
              </a:spcAft>
            </a:pPr>
            <a:r>
              <a:rPr lang="tr-TR" b="1" dirty="0">
                <a:ea typeface="Times New Roman"/>
              </a:rPr>
              <a:t>Aşırı baskı gördüğünde ve eleştirildiğinde, aşağılandığında.</a:t>
            </a:r>
            <a:endParaRPr lang="tr-TR" b="1" dirty="0">
              <a:latin typeface="Times New Roman"/>
              <a:ea typeface="Times New Roman"/>
            </a:endParaRPr>
          </a:p>
          <a:p>
            <a:pPr>
              <a:spcAft>
                <a:spcPts val="0"/>
              </a:spcAft>
            </a:pPr>
            <a:r>
              <a:rPr lang="tr-TR" b="1" dirty="0">
                <a:ea typeface="Times New Roman"/>
              </a:rPr>
              <a:t>Travmatik yaşantılarda. Örneğin; Deprem, boşanma, ölüm, kaza, şiddet vb.</a:t>
            </a:r>
            <a:endParaRPr lang="tr-TR" b="1" dirty="0">
              <a:latin typeface="Times New Roman"/>
              <a:ea typeface="Times New Roman"/>
            </a:endParaRPr>
          </a:p>
          <a:p>
            <a:pPr>
              <a:spcAft>
                <a:spcPts val="0"/>
              </a:spcAft>
            </a:pPr>
            <a:r>
              <a:rPr lang="tr-TR" b="1" dirty="0">
                <a:ea typeface="Times New Roman"/>
              </a:rPr>
              <a:t>Düzgün konuşması konusunda baskı yapıldığında.</a:t>
            </a:r>
            <a:endParaRPr lang="tr-TR" b="1" dirty="0">
              <a:latin typeface="Times New Roman"/>
              <a:ea typeface="Times New Roman"/>
            </a:endParaRPr>
          </a:p>
          <a:p>
            <a:pPr>
              <a:spcAft>
                <a:spcPts val="0"/>
              </a:spcAft>
            </a:pPr>
            <a:r>
              <a:rPr lang="tr-TR" b="1" dirty="0">
                <a:ea typeface="Times New Roman"/>
              </a:rPr>
              <a:t>Gelişim döneminin üzerinde sorumluluk ve olgunluk </a:t>
            </a:r>
            <a:r>
              <a:rPr lang="tr-TR" b="1" dirty="0" smtClean="0">
                <a:ea typeface="Times New Roman"/>
              </a:rPr>
              <a:t>beklendiğinde kekemelik </a:t>
            </a:r>
            <a:r>
              <a:rPr lang="tr-TR" b="1" dirty="0">
                <a:ea typeface="Times New Roman"/>
              </a:rPr>
              <a:t>ortaya çıkabilir.</a:t>
            </a:r>
            <a:endParaRPr lang="tr-TR" b="1" dirty="0">
              <a:latin typeface="Times New Roman"/>
              <a:ea typeface="Times New Roman"/>
            </a:endParaRPr>
          </a:p>
          <a:p>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61</a:t>
            </a:fld>
            <a:endParaRPr lang="tr-TR"/>
          </a:p>
        </p:txBody>
      </p:sp>
    </p:spTree>
    <p:extLst>
      <p:ext uri="{BB962C8B-B14F-4D97-AF65-F5344CB8AC3E}">
        <p14:creationId xmlns:p14="http://schemas.microsoft.com/office/powerpoint/2010/main" val="418861605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4082"/>
          </a:xfrm>
        </p:spPr>
        <p:txBody>
          <a:bodyPr>
            <a:normAutofit/>
          </a:bodyPr>
          <a:lstStyle/>
          <a:p>
            <a:r>
              <a:rPr lang="tr-TR" sz="3200" b="1" dirty="0">
                <a:solidFill>
                  <a:srgbClr val="FF0000"/>
                </a:solidFill>
                <a:ea typeface="Times New Roman"/>
              </a:rPr>
              <a:t>Kekemelik Konusunda Ailelere </a:t>
            </a:r>
            <a:r>
              <a:rPr lang="tr-TR" sz="3200" b="1" dirty="0" smtClean="0">
                <a:solidFill>
                  <a:srgbClr val="FF0000"/>
                </a:solidFill>
                <a:ea typeface="Times New Roman"/>
              </a:rPr>
              <a:t>Öneriler</a:t>
            </a:r>
            <a:endParaRPr lang="tr-TR" sz="3200" b="1" dirty="0">
              <a:solidFill>
                <a:srgbClr val="FF0000"/>
              </a:solidFill>
            </a:endParaRPr>
          </a:p>
        </p:txBody>
      </p:sp>
      <p:sp>
        <p:nvSpPr>
          <p:cNvPr id="3" name="İçerik Yer Tutucusu 2"/>
          <p:cNvSpPr>
            <a:spLocks noGrp="1"/>
          </p:cNvSpPr>
          <p:nvPr>
            <p:ph idx="1"/>
          </p:nvPr>
        </p:nvSpPr>
        <p:spPr>
          <a:xfrm>
            <a:off x="457200" y="980728"/>
            <a:ext cx="8229600" cy="5760640"/>
          </a:xfrm>
        </p:spPr>
        <p:txBody>
          <a:bodyPr numCol="2" spcCol="360000">
            <a:noAutofit/>
          </a:bodyPr>
          <a:lstStyle/>
          <a:p>
            <a:pPr>
              <a:spcAft>
                <a:spcPts val="0"/>
              </a:spcAft>
            </a:pPr>
            <a:r>
              <a:rPr lang="tr-TR" sz="1800" b="1" dirty="0" smtClean="0">
                <a:ea typeface="Times New Roman"/>
              </a:rPr>
              <a:t>Kekemelik </a:t>
            </a:r>
            <a:r>
              <a:rPr lang="tr-TR" sz="1800" b="1" dirty="0">
                <a:ea typeface="Times New Roman"/>
              </a:rPr>
              <a:t>konusunda yaşadığınız gerginliği ve endişeyi bir kenara iterek çocuğunuza nasıl yardım edebileceğinizi düşünün.</a:t>
            </a:r>
            <a:endParaRPr lang="tr-TR" sz="1800" b="1" dirty="0">
              <a:latin typeface="Times New Roman"/>
              <a:ea typeface="Times New Roman"/>
            </a:endParaRPr>
          </a:p>
          <a:p>
            <a:pPr>
              <a:spcAft>
                <a:spcPts val="0"/>
              </a:spcAft>
            </a:pPr>
            <a:r>
              <a:rPr lang="tr-TR" sz="1800" b="1" dirty="0">
                <a:ea typeface="Times New Roman"/>
              </a:rPr>
              <a:t>Çocuğunuzun konuşmalarını düzeltmesi konusunda baskıcı olmayın.</a:t>
            </a:r>
            <a:endParaRPr lang="tr-TR" sz="1800" b="1" dirty="0">
              <a:latin typeface="Times New Roman"/>
              <a:ea typeface="Times New Roman"/>
            </a:endParaRPr>
          </a:p>
          <a:p>
            <a:pPr>
              <a:spcAft>
                <a:spcPts val="0"/>
              </a:spcAft>
            </a:pPr>
            <a:r>
              <a:rPr lang="tr-TR" sz="1800" b="1" dirty="0">
                <a:ea typeface="Times New Roman"/>
              </a:rPr>
              <a:t>Çocuğunuz konuşurken sabırla cümlesinin bitmesini bekleyin. Siz ne anlatmak istediğini onun yerine söylemeyin.</a:t>
            </a:r>
            <a:endParaRPr lang="tr-TR" sz="1800" b="1" dirty="0">
              <a:latin typeface="Times New Roman"/>
              <a:ea typeface="Times New Roman"/>
            </a:endParaRPr>
          </a:p>
          <a:p>
            <a:pPr>
              <a:spcAft>
                <a:spcPts val="0"/>
              </a:spcAft>
            </a:pPr>
            <a:r>
              <a:rPr lang="tr-TR" sz="1800" b="1" dirty="0">
                <a:ea typeface="Times New Roman"/>
              </a:rPr>
              <a:t>Çocuğunuza kısa cevaplı sorular sorarak konuşmaya teşvik edin.</a:t>
            </a:r>
            <a:endParaRPr lang="tr-TR" sz="1800" b="1" dirty="0">
              <a:latin typeface="Times New Roman"/>
              <a:ea typeface="Times New Roman"/>
            </a:endParaRPr>
          </a:p>
          <a:p>
            <a:pPr>
              <a:spcAft>
                <a:spcPts val="0"/>
              </a:spcAft>
            </a:pPr>
            <a:r>
              <a:rPr lang="tr-TR" sz="1800" b="1" dirty="0">
                <a:ea typeface="Times New Roman"/>
              </a:rPr>
              <a:t>Çocuğunuza sizin için ne kadar değerli olduğunu hissettirin.</a:t>
            </a:r>
            <a:endParaRPr lang="tr-TR" sz="1800" b="1" dirty="0">
              <a:latin typeface="Times New Roman"/>
              <a:ea typeface="Times New Roman"/>
            </a:endParaRPr>
          </a:p>
          <a:p>
            <a:pPr>
              <a:spcAft>
                <a:spcPts val="0"/>
              </a:spcAft>
            </a:pPr>
            <a:r>
              <a:rPr lang="tr-TR" sz="1800" b="1" dirty="0">
                <a:ea typeface="Times New Roman"/>
              </a:rPr>
              <a:t>Çocuğunuzla mümkün olduğu kadar çok vakit geçirin.</a:t>
            </a:r>
            <a:endParaRPr lang="tr-TR" sz="1800" b="1" dirty="0">
              <a:latin typeface="Times New Roman"/>
              <a:ea typeface="Times New Roman"/>
            </a:endParaRPr>
          </a:p>
          <a:p>
            <a:pPr>
              <a:spcAft>
                <a:spcPts val="0"/>
              </a:spcAft>
            </a:pPr>
            <a:r>
              <a:rPr lang="tr-TR" sz="1800" b="1" dirty="0">
                <a:ea typeface="Times New Roman"/>
              </a:rPr>
              <a:t>Çocuğunuzun </a:t>
            </a:r>
            <a:r>
              <a:rPr lang="tr-TR" sz="1800" b="1" dirty="0" smtClean="0">
                <a:ea typeface="Times New Roman"/>
              </a:rPr>
              <a:t>kekemeliğini alay </a:t>
            </a:r>
            <a:r>
              <a:rPr lang="tr-TR" sz="1800" b="1" dirty="0">
                <a:ea typeface="Times New Roman"/>
              </a:rPr>
              <a:t>ve taklit etmeyin. Bu davranış çocuğunuzun kendisini reddedilmiş, sevilmeyen, istenmeyen ve yetersiz hissetmesine neden olur.</a:t>
            </a:r>
            <a:endParaRPr lang="tr-TR" sz="1800" b="1" dirty="0">
              <a:latin typeface="Times New Roman"/>
              <a:ea typeface="Times New Roman"/>
            </a:endParaRPr>
          </a:p>
          <a:p>
            <a:pPr>
              <a:spcAft>
                <a:spcPts val="0"/>
              </a:spcAft>
            </a:pPr>
            <a:r>
              <a:rPr lang="tr-TR" sz="1800" b="1" dirty="0">
                <a:ea typeface="Times New Roman"/>
              </a:rPr>
              <a:t>Konuşmanızla ve okumanızla çocuğunuza iyi bir model olun. Yavaş, anlaşılır ve yumuşak bir tonda okuyup konuşun.</a:t>
            </a:r>
            <a:endParaRPr lang="tr-TR" sz="1800" b="1" dirty="0">
              <a:latin typeface="Times New Roman"/>
              <a:ea typeface="Times New Roman"/>
            </a:endParaRPr>
          </a:p>
          <a:p>
            <a:pPr>
              <a:spcAft>
                <a:spcPts val="0"/>
              </a:spcAft>
            </a:pPr>
            <a:r>
              <a:rPr lang="tr-TR" sz="1800" b="1" dirty="0">
                <a:ea typeface="Times New Roman"/>
              </a:rPr>
              <a:t>İletişiminizi güçlü kılarak hissettiklerini sizinle paylaşmasını sağlayın. Asla acıma duygusuyla yaklaşmayın.</a:t>
            </a:r>
            <a:endParaRPr lang="tr-TR" sz="1800" b="1" dirty="0">
              <a:latin typeface="Times New Roman"/>
              <a:ea typeface="Times New Roman"/>
            </a:endParaRPr>
          </a:p>
          <a:p>
            <a:pPr>
              <a:spcAft>
                <a:spcPts val="0"/>
              </a:spcAft>
            </a:pPr>
            <a:r>
              <a:rPr lang="tr-TR" sz="1800" b="1" dirty="0">
                <a:ea typeface="Times New Roman"/>
              </a:rPr>
              <a:t>Doktorunuzla ve okulla işbirliği içerisinde bulunun ve ortak hareket edin.</a:t>
            </a:r>
            <a:endParaRPr lang="tr-TR" sz="1800" b="1" dirty="0">
              <a:latin typeface="Times New Roman"/>
              <a:ea typeface="Times New Roman"/>
            </a:endParaRPr>
          </a:p>
          <a:p>
            <a:pPr>
              <a:spcAft>
                <a:spcPts val="0"/>
              </a:spcAft>
            </a:pPr>
            <a:r>
              <a:rPr lang="tr-TR" sz="1800" b="1" dirty="0">
                <a:ea typeface="Times New Roman"/>
              </a:rPr>
              <a:t>Başkalarıyla kesinlikle kıyaslamayın.</a:t>
            </a:r>
            <a:endParaRPr lang="tr-TR" sz="1800" b="1" dirty="0">
              <a:latin typeface="Times New Roman"/>
              <a:ea typeface="Times New Roman"/>
            </a:endParaRPr>
          </a:p>
          <a:p>
            <a:pPr>
              <a:spcAft>
                <a:spcPts val="0"/>
              </a:spcAft>
            </a:pPr>
            <a:r>
              <a:rPr lang="tr-TR" sz="1800" b="1" dirty="0">
                <a:ea typeface="Times New Roman"/>
              </a:rPr>
              <a:t>Çocuğun kendine olan güvenini pekiştirmek için küçük sorumluluklar verin ve başarılı olduğu alanlara yönlendirin</a:t>
            </a:r>
            <a:r>
              <a:rPr lang="tr-TR" sz="1800" b="1" dirty="0" smtClean="0">
                <a:ea typeface="Times New Roman"/>
              </a:rPr>
              <a:t>.</a:t>
            </a:r>
            <a:endParaRPr lang="tr-TR" sz="1800" b="1" dirty="0">
              <a:latin typeface="Times New Roman"/>
              <a:ea typeface="Times New Roman"/>
            </a:endParaRPr>
          </a:p>
        </p:txBody>
      </p:sp>
      <p:sp>
        <p:nvSpPr>
          <p:cNvPr id="4" name="Slayt Numarası Yer Tutucusu 3"/>
          <p:cNvSpPr>
            <a:spLocks noGrp="1"/>
          </p:cNvSpPr>
          <p:nvPr>
            <p:ph type="sldNum" sz="quarter" idx="12"/>
          </p:nvPr>
        </p:nvSpPr>
        <p:spPr/>
        <p:txBody>
          <a:bodyPr/>
          <a:lstStyle/>
          <a:p>
            <a:fld id="{F302176B-0E47-46AC-8F43-DAB4B8A37D06}" type="slidenum">
              <a:rPr lang="tr-TR" smtClean="0"/>
              <a:t>62</a:t>
            </a:fld>
            <a:endParaRPr lang="tr-TR"/>
          </a:p>
        </p:txBody>
      </p:sp>
    </p:spTree>
    <p:extLst>
      <p:ext uri="{BB962C8B-B14F-4D97-AF65-F5344CB8AC3E}">
        <p14:creationId xmlns:p14="http://schemas.microsoft.com/office/powerpoint/2010/main" val="136386878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994122"/>
          </a:xfrm>
        </p:spPr>
        <p:txBody>
          <a:bodyPr>
            <a:normAutofit/>
          </a:bodyPr>
          <a:lstStyle/>
          <a:p>
            <a:r>
              <a:rPr lang="tr-TR" sz="3600" b="1" dirty="0">
                <a:solidFill>
                  <a:srgbClr val="FF0000"/>
                </a:solidFill>
                <a:ea typeface="Times New Roman"/>
              </a:rPr>
              <a:t>PARMAK </a:t>
            </a:r>
            <a:r>
              <a:rPr lang="tr-TR" sz="3600" b="1" dirty="0" smtClean="0">
                <a:solidFill>
                  <a:srgbClr val="FF0000"/>
                </a:solidFill>
                <a:ea typeface="Times New Roman"/>
              </a:rPr>
              <a:t>EMME</a:t>
            </a:r>
            <a:endParaRPr lang="tr-TR" sz="3600" b="1" dirty="0">
              <a:solidFill>
                <a:srgbClr val="FF0000"/>
              </a:solidFill>
            </a:endParaRPr>
          </a:p>
        </p:txBody>
      </p:sp>
      <p:sp>
        <p:nvSpPr>
          <p:cNvPr id="3" name="İçerik Yer Tutucusu 2"/>
          <p:cNvSpPr>
            <a:spLocks noGrp="1"/>
          </p:cNvSpPr>
          <p:nvPr>
            <p:ph idx="1"/>
          </p:nvPr>
        </p:nvSpPr>
        <p:spPr/>
        <p:txBody>
          <a:bodyPr>
            <a:normAutofit/>
          </a:bodyPr>
          <a:lstStyle/>
          <a:p>
            <a:pPr algn="just"/>
            <a:r>
              <a:rPr lang="tr-TR" sz="3600" b="1" dirty="0">
                <a:ea typeface="Times New Roman"/>
              </a:rPr>
              <a:t>Çocuklar parmak emmeyi daha ana rahmindeyken öğrenirler. Yeni doğan bebeklerin tümünde de görmek mümkündür. Zararsız bir davranıştır. Kızlarda daha sık görülen bu davranış 3-4 yaşlarına kadar normaldir</a:t>
            </a:r>
            <a:r>
              <a:rPr lang="tr-TR" sz="3600" b="1" dirty="0" smtClean="0">
                <a:ea typeface="Times New Roman"/>
              </a:rPr>
              <a:t>.</a:t>
            </a:r>
            <a:endParaRPr lang="tr-TR" sz="3600" b="1" dirty="0">
              <a:latin typeface="Times New Roman"/>
              <a:ea typeface="Times New Roman"/>
            </a:endParaRPr>
          </a:p>
        </p:txBody>
      </p:sp>
      <p:sp>
        <p:nvSpPr>
          <p:cNvPr id="4" name="Slayt Numarası Yer Tutucusu 3"/>
          <p:cNvSpPr>
            <a:spLocks noGrp="1"/>
          </p:cNvSpPr>
          <p:nvPr>
            <p:ph type="sldNum" sz="quarter" idx="12"/>
          </p:nvPr>
        </p:nvSpPr>
        <p:spPr/>
        <p:txBody>
          <a:bodyPr/>
          <a:lstStyle/>
          <a:p>
            <a:fld id="{F302176B-0E47-46AC-8F43-DAB4B8A37D06}" type="slidenum">
              <a:rPr lang="tr-TR" smtClean="0"/>
              <a:t>63</a:t>
            </a:fld>
            <a:endParaRPr lang="tr-TR"/>
          </a:p>
        </p:txBody>
      </p:sp>
    </p:spTree>
    <p:extLst>
      <p:ext uri="{BB962C8B-B14F-4D97-AF65-F5344CB8AC3E}">
        <p14:creationId xmlns:p14="http://schemas.microsoft.com/office/powerpoint/2010/main" val="305659947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4000" b="1" dirty="0" smtClean="0">
                <a:solidFill>
                  <a:srgbClr val="FF0000"/>
                </a:solidFill>
              </a:rPr>
              <a:t>Parmak Emme Nedenleri</a:t>
            </a:r>
            <a:endParaRPr lang="tr-TR" sz="4000" b="1" dirty="0">
              <a:solidFill>
                <a:srgbClr val="FF0000"/>
              </a:solidFill>
            </a:endParaRPr>
          </a:p>
        </p:txBody>
      </p:sp>
      <p:sp>
        <p:nvSpPr>
          <p:cNvPr id="3" name="İçerik Yer Tutucusu 2"/>
          <p:cNvSpPr>
            <a:spLocks noGrp="1"/>
          </p:cNvSpPr>
          <p:nvPr>
            <p:ph idx="1"/>
          </p:nvPr>
        </p:nvSpPr>
        <p:spPr>
          <a:xfrm>
            <a:off x="457200" y="1484784"/>
            <a:ext cx="8229600" cy="4752528"/>
          </a:xfrm>
        </p:spPr>
        <p:txBody>
          <a:bodyPr>
            <a:normAutofit lnSpcReduction="10000"/>
          </a:bodyPr>
          <a:lstStyle/>
          <a:p>
            <a:pPr>
              <a:spcAft>
                <a:spcPts val="0"/>
              </a:spcAft>
            </a:pPr>
            <a:r>
              <a:rPr lang="tr-TR" b="1" dirty="0">
                <a:ea typeface="Times New Roman"/>
              </a:rPr>
              <a:t>Yeni doğan bebek yaşamını sürdürebilmek için.</a:t>
            </a:r>
            <a:endParaRPr lang="tr-TR" b="1" dirty="0">
              <a:latin typeface="Times New Roman"/>
              <a:ea typeface="Times New Roman"/>
            </a:endParaRPr>
          </a:p>
          <a:p>
            <a:pPr>
              <a:spcAft>
                <a:spcPts val="0"/>
              </a:spcAft>
            </a:pPr>
            <a:r>
              <a:rPr lang="tr-TR" b="1" dirty="0">
                <a:ea typeface="Times New Roman"/>
              </a:rPr>
              <a:t>Bebeklikte kendini ve çevresini tanıma ihtiyacından dolayı.</a:t>
            </a:r>
            <a:endParaRPr lang="tr-TR" b="1" dirty="0">
              <a:latin typeface="Times New Roman"/>
              <a:ea typeface="Times New Roman"/>
            </a:endParaRPr>
          </a:p>
          <a:p>
            <a:pPr>
              <a:spcAft>
                <a:spcPts val="0"/>
              </a:spcAft>
            </a:pPr>
            <a:r>
              <a:rPr lang="tr-TR" b="1" dirty="0">
                <a:ea typeface="Times New Roman"/>
              </a:rPr>
              <a:t>Sıkılgan ve utangaç çocuklar zor durumlarla karşılaştıklarında.</a:t>
            </a:r>
            <a:endParaRPr lang="tr-TR" b="1" dirty="0">
              <a:latin typeface="Times New Roman"/>
              <a:ea typeface="Times New Roman"/>
            </a:endParaRPr>
          </a:p>
          <a:p>
            <a:pPr>
              <a:spcAft>
                <a:spcPts val="0"/>
              </a:spcAft>
            </a:pPr>
            <a:r>
              <a:rPr lang="tr-TR" b="1" dirty="0">
                <a:ea typeface="Times New Roman"/>
              </a:rPr>
              <a:t>Çocuklar diş çıkarma döneminde.</a:t>
            </a:r>
            <a:endParaRPr lang="tr-TR" b="1" dirty="0">
              <a:latin typeface="Times New Roman"/>
              <a:ea typeface="Times New Roman"/>
            </a:endParaRPr>
          </a:p>
          <a:p>
            <a:pPr>
              <a:spcAft>
                <a:spcPts val="0"/>
              </a:spcAft>
            </a:pPr>
            <a:r>
              <a:rPr lang="tr-TR" b="1" dirty="0">
                <a:ea typeface="Times New Roman"/>
              </a:rPr>
              <a:t>Bazı çocuklar ise uykuya dalarken parmak emerler.</a:t>
            </a:r>
            <a:endParaRPr lang="tr-TR" b="1" dirty="0">
              <a:latin typeface="Times New Roman"/>
              <a:ea typeface="Times New Roman"/>
            </a:endParaRPr>
          </a:p>
          <a:p>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64</a:t>
            </a:fld>
            <a:endParaRPr lang="tr-TR"/>
          </a:p>
        </p:txBody>
      </p:sp>
    </p:spTree>
    <p:extLst>
      <p:ext uri="{BB962C8B-B14F-4D97-AF65-F5344CB8AC3E}">
        <p14:creationId xmlns:p14="http://schemas.microsoft.com/office/powerpoint/2010/main" val="7954130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78098"/>
          </a:xfrm>
        </p:spPr>
        <p:txBody>
          <a:bodyPr>
            <a:normAutofit fontScale="90000"/>
          </a:bodyPr>
          <a:lstStyle/>
          <a:p>
            <a:r>
              <a:rPr lang="tr-TR" sz="3600" b="1" dirty="0">
                <a:solidFill>
                  <a:srgbClr val="FF0000"/>
                </a:solidFill>
                <a:ea typeface="Times New Roman"/>
              </a:rPr>
              <a:t>Parmak Emme Konusunda Ailelere Öneriler</a:t>
            </a:r>
            <a:endParaRPr lang="tr-TR" b="1" dirty="0">
              <a:solidFill>
                <a:srgbClr val="FF0000"/>
              </a:solidFill>
            </a:endParaRPr>
          </a:p>
        </p:txBody>
      </p:sp>
      <p:sp>
        <p:nvSpPr>
          <p:cNvPr id="3" name="İçerik Yer Tutucusu 2"/>
          <p:cNvSpPr>
            <a:spLocks noGrp="1"/>
          </p:cNvSpPr>
          <p:nvPr>
            <p:ph idx="1"/>
          </p:nvPr>
        </p:nvSpPr>
        <p:spPr>
          <a:xfrm>
            <a:off x="457200" y="1196752"/>
            <a:ext cx="8229600" cy="5400600"/>
          </a:xfrm>
        </p:spPr>
        <p:txBody>
          <a:bodyPr>
            <a:normAutofit fontScale="92500" lnSpcReduction="20000"/>
          </a:bodyPr>
          <a:lstStyle/>
          <a:p>
            <a:pPr>
              <a:spcAft>
                <a:spcPts val="0"/>
              </a:spcAft>
            </a:pPr>
            <a:r>
              <a:rPr lang="tr-TR" b="1" dirty="0" smtClean="0">
                <a:ea typeface="Times New Roman"/>
              </a:rPr>
              <a:t>Çocuğunuza </a:t>
            </a:r>
            <a:r>
              <a:rPr lang="tr-TR" b="1" dirty="0">
                <a:ea typeface="Times New Roman"/>
              </a:rPr>
              <a:t>karşı sakin, sabırlı ve anlayışlı yaklaşın. Asla şiddet uygulamayın.</a:t>
            </a:r>
            <a:endParaRPr lang="tr-TR" b="1" dirty="0">
              <a:latin typeface="Times New Roman"/>
              <a:ea typeface="Times New Roman"/>
            </a:endParaRPr>
          </a:p>
          <a:p>
            <a:pPr>
              <a:spcAft>
                <a:spcPts val="0"/>
              </a:spcAft>
            </a:pPr>
            <a:r>
              <a:rPr lang="tr-TR" b="1" dirty="0">
                <a:ea typeface="Times New Roman"/>
              </a:rPr>
              <a:t>Yaptığı davranışın bulunduğu yaş grubuna ait olmadığını ve bebekçe bir davranış olduğunu anlatın.</a:t>
            </a:r>
            <a:endParaRPr lang="tr-TR" b="1" dirty="0">
              <a:latin typeface="Times New Roman"/>
              <a:ea typeface="Times New Roman"/>
            </a:endParaRPr>
          </a:p>
          <a:p>
            <a:pPr>
              <a:spcAft>
                <a:spcPts val="0"/>
              </a:spcAft>
            </a:pPr>
            <a:r>
              <a:rPr lang="tr-TR" b="1" dirty="0">
                <a:ea typeface="Times New Roman"/>
              </a:rPr>
              <a:t>Küçük yaşlardaki çocuklar için zararsız bir faaliyet olduğunu unutmayın.</a:t>
            </a:r>
            <a:endParaRPr lang="tr-TR" b="1" dirty="0">
              <a:latin typeface="Times New Roman"/>
              <a:ea typeface="Times New Roman"/>
            </a:endParaRPr>
          </a:p>
          <a:p>
            <a:pPr>
              <a:spcAft>
                <a:spcPts val="0"/>
              </a:spcAft>
            </a:pPr>
            <a:r>
              <a:rPr lang="tr-TR" b="1" dirty="0">
                <a:ea typeface="Times New Roman"/>
              </a:rPr>
              <a:t>Çocuğunuza, ellerini meşgul edecek uğraşlar verin.</a:t>
            </a:r>
            <a:endParaRPr lang="tr-TR" b="1" dirty="0">
              <a:latin typeface="Times New Roman"/>
              <a:ea typeface="Times New Roman"/>
            </a:endParaRPr>
          </a:p>
          <a:p>
            <a:r>
              <a:rPr lang="tr-TR" b="1" dirty="0">
                <a:ea typeface="Times New Roman"/>
              </a:rPr>
              <a:t>Çocuğunuzun bu davranışı üzerinde durup, sık sık çocuğunuzu uyarmayın. Aksi takdirde çocuğunuzun gerginlik yaşamasına neden olursunuz. </a:t>
            </a:r>
            <a:endParaRPr lang="tr-TR" b="1"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65</a:t>
            </a:fld>
            <a:endParaRPr lang="tr-TR"/>
          </a:p>
        </p:txBody>
      </p:sp>
    </p:spTree>
    <p:extLst>
      <p:ext uri="{BB962C8B-B14F-4D97-AF65-F5344CB8AC3E}">
        <p14:creationId xmlns:p14="http://schemas.microsoft.com/office/powerpoint/2010/main" val="123359087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78098"/>
          </a:xfrm>
        </p:spPr>
        <p:txBody>
          <a:bodyPr>
            <a:normAutofit/>
          </a:bodyPr>
          <a:lstStyle/>
          <a:p>
            <a:r>
              <a:rPr lang="tr-TR" sz="3600" b="1" dirty="0" smtClean="0">
                <a:solidFill>
                  <a:srgbClr val="FF0000"/>
                </a:solidFill>
                <a:ea typeface="Times New Roman"/>
              </a:rPr>
              <a:t>İNATÇILIK</a:t>
            </a:r>
            <a:endParaRPr lang="tr-TR" sz="3600" b="1" dirty="0">
              <a:solidFill>
                <a:srgbClr val="FF0000"/>
              </a:solidFill>
            </a:endParaRPr>
          </a:p>
        </p:txBody>
      </p:sp>
      <p:sp>
        <p:nvSpPr>
          <p:cNvPr id="3" name="İçerik Yer Tutucusu 2"/>
          <p:cNvSpPr>
            <a:spLocks noGrp="1"/>
          </p:cNvSpPr>
          <p:nvPr>
            <p:ph idx="1"/>
          </p:nvPr>
        </p:nvSpPr>
        <p:spPr>
          <a:xfrm>
            <a:off x="457200" y="1052736"/>
            <a:ext cx="8229600" cy="5400600"/>
          </a:xfrm>
        </p:spPr>
        <p:txBody>
          <a:bodyPr>
            <a:normAutofit lnSpcReduction="10000"/>
          </a:bodyPr>
          <a:lstStyle/>
          <a:p>
            <a:r>
              <a:rPr lang="tr-TR" b="1" dirty="0" smtClean="0">
                <a:ea typeface="Times New Roman"/>
              </a:rPr>
              <a:t>Anne-babaların </a:t>
            </a:r>
            <a:r>
              <a:rPr lang="tr-TR" b="1" dirty="0">
                <a:ea typeface="Times New Roman"/>
              </a:rPr>
              <a:t>en çok dile getirdikleri problemlerden biridir inatçılık. Çünkü her yaş döneminde </a:t>
            </a:r>
            <a:r>
              <a:rPr lang="tr-TR" b="1" dirty="0" smtClean="0">
                <a:ea typeface="Times New Roman"/>
              </a:rPr>
              <a:t>görülür.</a:t>
            </a:r>
          </a:p>
          <a:p>
            <a:r>
              <a:rPr lang="tr-TR" b="1" dirty="0" smtClean="0">
                <a:ea typeface="Times New Roman"/>
              </a:rPr>
              <a:t>2-3 </a:t>
            </a:r>
            <a:r>
              <a:rPr lang="tr-TR" b="1" dirty="0">
                <a:ea typeface="Times New Roman"/>
              </a:rPr>
              <a:t>yaşları ilk görülmeye başlandığı dönemdir. Ergenlikte de ortaya </a:t>
            </a:r>
            <a:r>
              <a:rPr lang="tr-TR" b="1" dirty="0" smtClean="0">
                <a:ea typeface="Times New Roman"/>
              </a:rPr>
              <a:t>çıkar.</a:t>
            </a:r>
          </a:p>
          <a:p>
            <a:r>
              <a:rPr lang="tr-TR" b="1" dirty="0" smtClean="0">
                <a:ea typeface="Times New Roman"/>
              </a:rPr>
              <a:t>Kendilerini </a:t>
            </a:r>
            <a:r>
              <a:rPr lang="tr-TR" b="1" dirty="0">
                <a:ea typeface="Times New Roman"/>
              </a:rPr>
              <a:t>tanımaya ve kabul ettirmeye başlamaları ve bunun yanı sıra keşfetme merakları bu inatlaşmaları </a:t>
            </a:r>
            <a:r>
              <a:rPr lang="tr-TR" b="1" dirty="0" smtClean="0">
                <a:ea typeface="Times New Roman"/>
              </a:rPr>
              <a:t>tetikler.</a:t>
            </a:r>
          </a:p>
          <a:p>
            <a:r>
              <a:rPr lang="tr-TR" b="1" dirty="0" smtClean="0">
                <a:ea typeface="Times New Roman"/>
              </a:rPr>
              <a:t>Çocuklar </a:t>
            </a:r>
            <a:r>
              <a:rPr lang="tr-TR" b="1" dirty="0">
                <a:ea typeface="Times New Roman"/>
              </a:rPr>
              <a:t>sadece anne-babalarıyla değil çevresindeki diğer insanlarla da inatlaşmaya girebilir</a:t>
            </a:r>
            <a:r>
              <a:rPr lang="tr-TR" b="1" dirty="0" smtClean="0">
                <a:ea typeface="Times New Roman"/>
              </a:rPr>
              <a:t>.</a:t>
            </a:r>
            <a:endParaRPr lang="tr-TR" b="1" dirty="0">
              <a:latin typeface="Times New Roman"/>
              <a:ea typeface="Times New Roman"/>
            </a:endParaRPr>
          </a:p>
        </p:txBody>
      </p:sp>
      <p:sp>
        <p:nvSpPr>
          <p:cNvPr id="4" name="Slayt Numarası Yer Tutucusu 3"/>
          <p:cNvSpPr>
            <a:spLocks noGrp="1"/>
          </p:cNvSpPr>
          <p:nvPr>
            <p:ph type="sldNum" sz="quarter" idx="12"/>
          </p:nvPr>
        </p:nvSpPr>
        <p:spPr/>
        <p:txBody>
          <a:bodyPr/>
          <a:lstStyle/>
          <a:p>
            <a:fld id="{F302176B-0E47-46AC-8F43-DAB4B8A37D06}" type="slidenum">
              <a:rPr lang="tr-TR" smtClean="0"/>
              <a:t>66</a:t>
            </a:fld>
            <a:endParaRPr lang="tr-TR"/>
          </a:p>
        </p:txBody>
      </p:sp>
    </p:spTree>
    <p:extLst>
      <p:ext uri="{BB962C8B-B14F-4D97-AF65-F5344CB8AC3E}">
        <p14:creationId xmlns:p14="http://schemas.microsoft.com/office/powerpoint/2010/main" val="372396322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4082"/>
          </a:xfrm>
        </p:spPr>
        <p:txBody>
          <a:bodyPr>
            <a:normAutofit/>
          </a:bodyPr>
          <a:lstStyle/>
          <a:p>
            <a:r>
              <a:rPr lang="tr-TR" sz="3200" b="1" dirty="0" smtClean="0">
                <a:solidFill>
                  <a:srgbClr val="FF0000"/>
                </a:solidFill>
              </a:rPr>
              <a:t>İnatçılığın Nedenleri</a:t>
            </a:r>
            <a:endParaRPr lang="tr-TR" sz="3200" b="1" dirty="0">
              <a:solidFill>
                <a:srgbClr val="FF0000"/>
              </a:solidFill>
            </a:endParaRPr>
          </a:p>
        </p:txBody>
      </p:sp>
      <p:sp>
        <p:nvSpPr>
          <p:cNvPr id="3" name="İçerik Yer Tutucusu 2"/>
          <p:cNvSpPr>
            <a:spLocks noGrp="1"/>
          </p:cNvSpPr>
          <p:nvPr>
            <p:ph idx="1"/>
          </p:nvPr>
        </p:nvSpPr>
        <p:spPr>
          <a:xfrm>
            <a:off x="457200" y="1196752"/>
            <a:ext cx="8229600" cy="5400600"/>
          </a:xfrm>
        </p:spPr>
        <p:txBody>
          <a:bodyPr>
            <a:normAutofit fontScale="92500" lnSpcReduction="20000"/>
          </a:bodyPr>
          <a:lstStyle/>
          <a:p>
            <a:pPr>
              <a:spcAft>
                <a:spcPts val="0"/>
              </a:spcAft>
            </a:pPr>
            <a:r>
              <a:rPr lang="tr-TR" b="1" dirty="0" smtClean="0">
                <a:ea typeface="Times New Roman"/>
              </a:rPr>
              <a:t>Anne </a:t>
            </a:r>
            <a:r>
              <a:rPr lang="tr-TR" b="1" dirty="0">
                <a:ea typeface="Times New Roman"/>
              </a:rPr>
              <a:t>ve babanın çocuğa karşı tutarsız davranması. Örneğin; Annenin “evet” dediği bir konuda babanın “hayır” demesi.</a:t>
            </a:r>
            <a:endParaRPr lang="tr-TR" b="1" dirty="0">
              <a:latin typeface="Times New Roman"/>
              <a:ea typeface="Times New Roman"/>
            </a:endParaRPr>
          </a:p>
          <a:p>
            <a:pPr>
              <a:spcAft>
                <a:spcPts val="0"/>
              </a:spcAft>
            </a:pPr>
            <a:r>
              <a:rPr lang="tr-TR" b="1" dirty="0">
                <a:ea typeface="Times New Roman"/>
              </a:rPr>
              <a:t>Çocuğun ilgi ve ihtiyaçlarının zamanında karşılanmaması.</a:t>
            </a:r>
            <a:endParaRPr lang="tr-TR" b="1" dirty="0">
              <a:latin typeface="Times New Roman"/>
              <a:ea typeface="Times New Roman"/>
            </a:endParaRPr>
          </a:p>
          <a:p>
            <a:pPr>
              <a:spcAft>
                <a:spcPts val="0"/>
              </a:spcAft>
            </a:pPr>
            <a:r>
              <a:rPr lang="tr-TR" b="1" dirty="0">
                <a:ea typeface="Times New Roman"/>
              </a:rPr>
              <a:t>Çocuğa ihtiyacı olan bağımsızlık duygusunun verilmemesi.</a:t>
            </a:r>
            <a:endParaRPr lang="tr-TR" b="1" dirty="0">
              <a:latin typeface="Times New Roman"/>
              <a:ea typeface="Times New Roman"/>
            </a:endParaRPr>
          </a:p>
          <a:p>
            <a:pPr>
              <a:spcAft>
                <a:spcPts val="0"/>
              </a:spcAft>
            </a:pPr>
            <a:r>
              <a:rPr lang="tr-TR" b="1" dirty="0">
                <a:ea typeface="Times New Roman"/>
              </a:rPr>
              <a:t>Çocuğa karşı şiddet ve aşırı ceza kullanılması.</a:t>
            </a:r>
            <a:endParaRPr lang="tr-TR" b="1" dirty="0">
              <a:latin typeface="Times New Roman"/>
              <a:ea typeface="Times New Roman"/>
            </a:endParaRPr>
          </a:p>
          <a:p>
            <a:pPr>
              <a:spcAft>
                <a:spcPts val="0"/>
              </a:spcAft>
            </a:pPr>
            <a:r>
              <a:rPr lang="tr-TR" b="1" dirty="0">
                <a:ea typeface="Times New Roman"/>
              </a:rPr>
              <a:t>Çocuğun istekleriyle anne-babanın isteklerinin çelişmesi. </a:t>
            </a:r>
            <a:r>
              <a:rPr lang="tr-TR" b="1" dirty="0" smtClean="0">
                <a:ea typeface="Times New Roman"/>
              </a:rPr>
              <a:t>Örneğin, ergenlik </a:t>
            </a:r>
            <a:r>
              <a:rPr lang="tr-TR" b="1" dirty="0">
                <a:ea typeface="Times New Roman"/>
              </a:rPr>
              <a:t>dönemindeki bir gencin hafta sonu okul gezisine gitmek istemesi</a:t>
            </a:r>
            <a:r>
              <a:rPr lang="tr-TR" b="1" dirty="0" smtClean="0">
                <a:ea typeface="Times New Roman"/>
              </a:rPr>
              <a:t>. Ailesinin </a:t>
            </a:r>
            <a:r>
              <a:rPr lang="tr-TR" b="1" dirty="0">
                <a:ea typeface="Times New Roman"/>
              </a:rPr>
              <a:t>ise oturup derslerine çalışmasını istemesi gibi.</a:t>
            </a:r>
            <a:endParaRPr lang="tr-TR" b="1" dirty="0">
              <a:latin typeface="Times New Roman"/>
              <a:ea typeface="Times New Roman"/>
            </a:endParaRPr>
          </a:p>
          <a:p>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67</a:t>
            </a:fld>
            <a:endParaRPr lang="tr-TR"/>
          </a:p>
        </p:txBody>
      </p:sp>
    </p:spTree>
    <p:extLst>
      <p:ext uri="{BB962C8B-B14F-4D97-AF65-F5344CB8AC3E}">
        <p14:creationId xmlns:p14="http://schemas.microsoft.com/office/powerpoint/2010/main" val="2109601979"/>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16632"/>
            <a:ext cx="8229600" cy="634082"/>
          </a:xfrm>
        </p:spPr>
        <p:txBody>
          <a:bodyPr>
            <a:normAutofit/>
          </a:bodyPr>
          <a:lstStyle/>
          <a:p>
            <a:r>
              <a:rPr lang="tr-TR" sz="3200" b="1" dirty="0">
                <a:solidFill>
                  <a:srgbClr val="FF0000"/>
                </a:solidFill>
              </a:rPr>
              <a:t>İnatçılık Konusunda Ailelere </a:t>
            </a:r>
            <a:r>
              <a:rPr lang="tr-TR" sz="3200" b="1" dirty="0" smtClean="0">
                <a:solidFill>
                  <a:srgbClr val="FF0000"/>
                </a:solidFill>
              </a:rPr>
              <a:t>Öneriler</a:t>
            </a:r>
            <a:endParaRPr lang="tr-TR" sz="3200" b="1" dirty="0">
              <a:solidFill>
                <a:srgbClr val="FF0000"/>
              </a:solidFill>
            </a:endParaRPr>
          </a:p>
        </p:txBody>
      </p:sp>
      <p:sp>
        <p:nvSpPr>
          <p:cNvPr id="3" name="İçerik Yer Tutucusu 2"/>
          <p:cNvSpPr>
            <a:spLocks noGrp="1"/>
          </p:cNvSpPr>
          <p:nvPr>
            <p:ph idx="1"/>
          </p:nvPr>
        </p:nvSpPr>
        <p:spPr>
          <a:xfrm>
            <a:off x="179512" y="908720"/>
            <a:ext cx="8784976" cy="5760640"/>
          </a:xfrm>
        </p:spPr>
        <p:txBody>
          <a:bodyPr numCol="2" spcCol="360000">
            <a:noAutofit/>
          </a:bodyPr>
          <a:lstStyle/>
          <a:p>
            <a:r>
              <a:rPr lang="tr-TR" sz="2200" b="1" dirty="0" smtClean="0"/>
              <a:t>Anne-baba </a:t>
            </a:r>
            <a:r>
              <a:rPr lang="tr-TR" sz="2200" b="1" dirty="0"/>
              <a:t>olarak ortak tutumlar </a:t>
            </a:r>
            <a:r>
              <a:rPr lang="tr-TR" sz="2200" b="1" dirty="0" smtClean="0"/>
              <a:t>geliştirin ve </a:t>
            </a:r>
            <a:r>
              <a:rPr lang="tr-TR" sz="2200" b="1" dirty="0"/>
              <a:t>çocuğunuza olumlu örnek olun.</a:t>
            </a:r>
          </a:p>
          <a:p>
            <a:r>
              <a:rPr lang="tr-TR" sz="2200" b="1" dirty="0"/>
              <a:t>Çocuğunuza karşı öfkeli ve tepkili yaklaşmayın.</a:t>
            </a:r>
          </a:p>
          <a:p>
            <a:r>
              <a:rPr lang="tr-TR" sz="2200" b="1" dirty="0"/>
              <a:t>Çocuğunuzun istediklerini inatlaşmadığı zamanlarda yerine getirin.</a:t>
            </a:r>
          </a:p>
          <a:p>
            <a:r>
              <a:rPr lang="tr-TR" sz="2200" b="1" dirty="0"/>
              <a:t>Çocuğunuza istediği şeyi neden yapamayacağınızı açık ve anlaşılır bir dille anlatın.</a:t>
            </a:r>
          </a:p>
          <a:p>
            <a:r>
              <a:rPr lang="tr-TR" sz="2200" b="1" dirty="0"/>
              <a:t>Kurallarınızı uygularken tutarlı ve kararlı olun.</a:t>
            </a:r>
          </a:p>
          <a:p>
            <a:r>
              <a:rPr lang="tr-TR" sz="2200" b="1" dirty="0"/>
              <a:t>Çocuğunuzun inadı devam ettiği durumlarda dikkatini başka yöne çekmeye çalışın.</a:t>
            </a:r>
          </a:p>
          <a:p>
            <a:r>
              <a:rPr lang="tr-TR" sz="2200" b="1" dirty="0"/>
              <a:t>Asla çocuğunuzla bir güç ve inat savaşına girmeyin. Amacınız sadece ona her şeyin yeri ve zamanı olduğunu anlatmak ve yersiz isteklerinden vazgeçirmek olsun. </a:t>
            </a:r>
          </a:p>
          <a:p>
            <a:r>
              <a:rPr lang="tr-TR" sz="2200" b="1" dirty="0"/>
              <a:t>Çocuğunuza seçenekler sunarak seçme şansı verin. Böylece, ona değer verdiğinizi ve saygı duyduğunuzu düşünerek inatlaşmadan vazgeçecektir.</a:t>
            </a:r>
          </a:p>
          <a:p>
            <a:r>
              <a:rPr lang="tr-TR" sz="2200" b="1" dirty="0"/>
              <a:t>Çocuğunuzun ilgi ve ihtiyaçlarını zamanında karşılayın</a:t>
            </a:r>
            <a:r>
              <a:rPr lang="tr-TR" sz="2200" b="1" dirty="0" smtClean="0"/>
              <a:t>.</a:t>
            </a:r>
            <a:endParaRPr lang="tr-TR" sz="2200" b="1"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68</a:t>
            </a:fld>
            <a:endParaRPr lang="tr-TR" dirty="0"/>
          </a:p>
        </p:txBody>
      </p:sp>
    </p:spTree>
    <p:extLst>
      <p:ext uri="{BB962C8B-B14F-4D97-AF65-F5344CB8AC3E}">
        <p14:creationId xmlns:p14="http://schemas.microsoft.com/office/powerpoint/2010/main" val="138142624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200" b="1" dirty="0">
                <a:solidFill>
                  <a:srgbClr val="FF0000"/>
                </a:solidFill>
                <a:ea typeface="Times New Roman"/>
              </a:rPr>
              <a:t>DİKKAT EKSİKLİĞİ HİPERAKTİVİTE BOZUKLUĞU (DEHB</a:t>
            </a:r>
            <a:r>
              <a:rPr lang="tr-TR" sz="3200" b="1" dirty="0" smtClean="0">
                <a:solidFill>
                  <a:srgbClr val="FF0000"/>
                </a:solidFill>
                <a:ea typeface="Times New Roman"/>
              </a:rPr>
              <a:t>)</a:t>
            </a:r>
            <a:endParaRPr lang="tr-TR" sz="3200" b="1" dirty="0">
              <a:solidFill>
                <a:srgbClr val="FF0000"/>
              </a:solidFill>
            </a:endParaRPr>
          </a:p>
        </p:txBody>
      </p:sp>
      <p:sp>
        <p:nvSpPr>
          <p:cNvPr id="3" name="İçerik Yer Tutucusu 2"/>
          <p:cNvSpPr>
            <a:spLocks noGrp="1"/>
          </p:cNvSpPr>
          <p:nvPr>
            <p:ph idx="1"/>
          </p:nvPr>
        </p:nvSpPr>
        <p:spPr>
          <a:xfrm>
            <a:off x="457200" y="1412776"/>
            <a:ext cx="8229600" cy="5256584"/>
          </a:xfrm>
        </p:spPr>
        <p:txBody>
          <a:bodyPr>
            <a:normAutofit fontScale="92500" lnSpcReduction="10000"/>
          </a:bodyPr>
          <a:lstStyle/>
          <a:p>
            <a:pPr algn="just"/>
            <a:r>
              <a:rPr lang="tr-TR" b="1" dirty="0">
                <a:ea typeface="Times New Roman"/>
              </a:rPr>
              <a:t>Dikkat Eksikliği ve Hiperaktivite beraberinde öğrenme güçlüğü de gösterebilen bir davranış </a:t>
            </a:r>
            <a:r>
              <a:rPr lang="tr-TR" b="1" dirty="0" smtClean="0">
                <a:ea typeface="Times New Roman"/>
              </a:rPr>
              <a:t>sorunudur.</a:t>
            </a:r>
          </a:p>
          <a:p>
            <a:pPr algn="just"/>
            <a:r>
              <a:rPr lang="tr-TR" b="1" dirty="0" smtClean="0">
                <a:ea typeface="Times New Roman"/>
              </a:rPr>
              <a:t>Bir </a:t>
            </a:r>
            <a:r>
              <a:rPr lang="tr-TR" b="1" dirty="0">
                <a:ea typeface="Times New Roman"/>
              </a:rPr>
              <a:t>kişide DEHB olduğunu söyleyebilmek için </a:t>
            </a:r>
            <a:r>
              <a:rPr lang="tr-TR" b="1" dirty="0" smtClean="0">
                <a:ea typeface="Times New Roman"/>
              </a:rPr>
              <a:t>dikkat eksikliği</a:t>
            </a:r>
            <a:r>
              <a:rPr lang="tr-TR" b="1" dirty="0">
                <a:ea typeface="Times New Roman"/>
              </a:rPr>
              <a:t>, </a:t>
            </a:r>
            <a:r>
              <a:rPr lang="tr-TR" b="1" dirty="0" smtClean="0">
                <a:ea typeface="Times New Roman"/>
              </a:rPr>
              <a:t>aşırı </a:t>
            </a:r>
            <a:r>
              <a:rPr lang="tr-TR" b="1" dirty="0">
                <a:ea typeface="Times New Roman"/>
              </a:rPr>
              <a:t>hareketlilik ve dürtüsellik belirtilerinin 7 yaşından önce ve birden fazla ortamda (okul-ev) görülmesi, sürekli olması ve kişinin yaşamını etkilemesi </a:t>
            </a:r>
            <a:r>
              <a:rPr lang="tr-TR" b="1" dirty="0" smtClean="0">
                <a:ea typeface="Times New Roman"/>
              </a:rPr>
              <a:t>gerekir.</a:t>
            </a:r>
          </a:p>
          <a:p>
            <a:pPr algn="just"/>
            <a:r>
              <a:rPr lang="tr-TR" b="1" dirty="0" smtClean="0">
                <a:ea typeface="Times New Roman"/>
              </a:rPr>
              <a:t>Tüm </a:t>
            </a:r>
            <a:r>
              <a:rPr lang="tr-TR" b="1" dirty="0">
                <a:ea typeface="Times New Roman"/>
              </a:rPr>
              <a:t>çocukların %3’ünde görülür. Erkeklerde daha sık rastlanır. Ergenlik döneminde belirtilerde azalma olur fakat tamamen yok olmaz.</a:t>
            </a:r>
            <a:endParaRPr lang="tr-TR" b="1"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69</a:t>
            </a:fld>
            <a:endParaRPr lang="tr-TR"/>
          </a:p>
        </p:txBody>
      </p:sp>
    </p:spTree>
    <p:extLst>
      <p:ext uri="{BB962C8B-B14F-4D97-AF65-F5344CB8AC3E}">
        <p14:creationId xmlns:p14="http://schemas.microsoft.com/office/powerpoint/2010/main" val="68907390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714202"/>
          </a:xfrm>
        </p:spPr>
        <p:txBody>
          <a:bodyPr>
            <a:noAutofit/>
          </a:bodyPr>
          <a:lstStyle/>
          <a:p>
            <a:r>
              <a:rPr lang="tr-TR" sz="2800" b="1" dirty="0">
                <a:solidFill>
                  <a:srgbClr val="FF0000"/>
                </a:solidFill>
                <a:ea typeface="Calibri"/>
                <a:cs typeface="Times New Roman"/>
              </a:rPr>
              <a:t>Çocuğun kendine güvenli, sağlıklı bir kişilik </a:t>
            </a:r>
            <a:r>
              <a:rPr lang="tr-TR" sz="2800" b="1" dirty="0" smtClean="0">
                <a:solidFill>
                  <a:srgbClr val="FF0000"/>
                </a:solidFill>
                <a:ea typeface="Calibri"/>
                <a:cs typeface="Times New Roman"/>
              </a:rPr>
              <a:t>geliştirmesi için; </a:t>
            </a:r>
            <a:r>
              <a:rPr lang="tr-TR" sz="2800" b="1" dirty="0">
                <a:solidFill>
                  <a:srgbClr val="FF0000"/>
                </a:solidFill>
                <a:ea typeface="Calibri"/>
                <a:cs typeface="Times New Roman"/>
              </a:rPr>
              <a:t>güven veren, anlayışlı, sevgi </a:t>
            </a:r>
            <a:r>
              <a:rPr lang="tr-TR" sz="2800" b="1" dirty="0" smtClean="0">
                <a:solidFill>
                  <a:srgbClr val="FF0000"/>
                </a:solidFill>
                <a:ea typeface="Calibri"/>
                <a:cs typeface="Times New Roman"/>
              </a:rPr>
              <a:t>dolu, olumlu </a:t>
            </a:r>
            <a:r>
              <a:rPr lang="tr-TR" sz="2800" b="1" dirty="0">
                <a:solidFill>
                  <a:srgbClr val="FF0000"/>
                </a:solidFill>
                <a:ea typeface="Calibri"/>
                <a:cs typeface="Times New Roman"/>
              </a:rPr>
              <a:t>bir </a:t>
            </a:r>
            <a:r>
              <a:rPr lang="tr-TR" sz="2800" b="1" u="sng" dirty="0">
                <a:solidFill>
                  <a:srgbClr val="FF0000"/>
                </a:solidFill>
                <a:ea typeface="Calibri"/>
                <a:cs typeface="Times New Roman"/>
              </a:rPr>
              <a:t>destekleyici ebeveyn modeli ve çevre</a:t>
            </a:r>
            <a:r>
              <a:rPr lang="tr-TR" sz="2800" b="1" dirty="0">
                <a:solidFill>
                  <a:srgbClr val="FF0000"/>
                </a:solidFill>
                <a:ea typeface="Calibri"/>
                <a:cs typeface="Times New Roman"/>
              </a:rPr>
              <a:t> gereklidir</a:t>
            </a:r>
            <a:r>
              <a:rPr lang="tr-TR" sz="2800" b="1" dirty="0" smtClean="0">
                <a:solidFill>
                  <a:srgbClr val="FF0000"/>
                </a:solidFill>
                <a:ea typeface="Calibri"/>
                <a:cs typeface="Times New Roman"/>
              </a:rPr>
              <a:t>.</a:t>
            </a:r>
            <a:endParaRPr lang="tr-TR" sz="2800" b="1" dirty="0">
              <a:solidFill>
                <a:srgbClr val="FF0000"/>
              </a:solidFill>
            </a:endParaRPr>
          </a:p>
        </p:txBody>
      </p:sp>
      <p:sp>
        <p:nvSpPr>
          <p:cNvPr id="3" name="İçerik Yer Tutucusu 2"/>
          <p:cNvSpPr>
            <a:spLocks noGrp="1"/>
          </p:cNvSpPr>
          <p:nvPr>
            <p:ph idx="1"/>
          </p:nvPr>
        </p:nvSpPr>
        <p:spPr>
          <a:xfrm>
            <a:off x="457200" y="2204864"/>
            <a:ext cx="8229600" cy="4392488"/>
          </a:xfrm>
        </p:spPr>
        <p:txBody>
          <a:bodyPr>
            <a:normAutofit fontScale="92500" lnSpcReduction="20000"/>
          </a:bodyPr>
          <a:lstStyle/>
          <a:p>
            <a:pPr algn="just"/>
            <a:r>
              <a:rPr lang="tr-TR" sz="3000" b="1" dirty="0">
                <a:ea typeface="Calibri"/>
                <a:cs typeface="Times New Roman"/>
              </a:rPr>
              <a:t>Bu destekleyici ebeveyn modeli ve çevreyi bulamayan çocuk, kendine güvensiz olur, kimsenin kendisini sevmediğini düşünerek, çevresindekilere kuşkuyla bakar, karmaşık duygu ve çelişkiler içinde</a:t>
            </a:r>
            <a:r>
              <a:rPr lang="tr-TR" sz="3000" b="1" dirty="0">
                <a:ea typeface="Times New Roman"/>
                <a:cs typeface="Calibri"/>
              </a:rPr>
              <a:t> </a:t>
            </a:r>
            <a:r>
              <a:rPr lang="tr-TR" sz="3000" b="1" dirty="0">
                <a:solidFill>
                  <a:srgbClr val="FF0000"/>
                </a:solidFill>
                <a:ea typeface="Times New Roman"/>
                <a:cs typeface="Times New Roman"/>
              </a:rPr>
              <a:t>bunalıma</a:t>
            </a:r>
            <a:r>
              <a:rPr lang="tr-TR" sz="3000" b="1" dirty="0">
                <a:ea typeface="Times New Roman"/>
                <a:cs typeface="Calibri"/>
              </a:rPr>
              <a:t> </a:t>
            </a:r>
            <a:r>
              <a:rPr lang="tr-TR" sz="3000" b="1" dirty="0" smtClean="0">
                <a:ea typeface="Calibri"/>
                <a:cs typeface="Times New Roman"/>
              </a:rPr>
              <a:t>girer.</a:t>
            </a:r>
          </a:p>
          <a:p>
            <a:pPr algn="just"/>
            <a:r>
              <a:rPr lang="tr-TR" sz="3000" b="1" dirty="0" smtClean="0">
                <a:ea typeface="Calibri"/>
                <a:cs typeface="Times New Roman"/>
              </a:rPr>
              <a:t>Büyüklerin </a:t>
            </a:r>
            <a:r>
              <a:rPr lang="tr-TR" sz="3000" b="1" dirty="0">
                <a:ea typeface="Calibri"/>
                <a:cs typeface="Times New Roman"/>
              </a:rPr>
              <a:t>ilgisini çekmek için gereksiz davranışlar </a:t>
            </a:r>
            <a:r>
              <a:rPr lang="tr-TR" sz="3000" b="1" dirty="0" smtClean="0">
                <a:ea typeface="Calibri"/>
                <a:cs typeface="Times New Roman"/>
              </a:rPr>
              <a:t>yapar.</a:t>
            </a:r>
          </a:p>
          <a:p>
            <a:pPr algn="just"/>
            <a:r>
              <a:rPr lang="tr-TR" sz="3000" b="1" dirty="0" smtClean="0">
                <a:ea typeface="Calibri"/>
                <a:cs typeface="Times New Roman"/>
              </a:rPr>
              <a:t>Sonuçta </a:t>
            </a:r>
            <a:r>
              <a:rPr lang="tr-TR" sz="3000" b="1" dirty="0">
                <a:ea typeface="Calibri"/>
                <a:cs typeface="Times New Roman"/>
              </a:rPr>
              <a:t>bir sınırdan sonra çocuğun çevreye olan uyumu bozulur. Bu tür uyum bozukluklarının başında sürekli sinirlilik, kavgacılık, hırçınlık, söz dinlememe, karşı gelme, geçimsizlik vb. görülür.</a:t>
            </a:r>
          </a:p>
          <a:p>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7</a:t>
            </a:fld>
            <a:endParaRPr lang="tr-TR"/>
          </a:p>
        </p:txBody>
      </p:sp>
    </p:spTree>
    <p:extLst>
      <p:ext uri="{BB962C8B-B14F-4D97-AF65-F5344CB8AC3E}">
        <p14:creationId xmlns:p14="http://schemas.microsoft.com/office/powerpoint/2010/main" val="2384373501"/>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78098"/>
          </a:xfrm>
        </p:spPr>
        <p:txBody>
          <a:bodyPr>
            <a:normAutofit/>
          </a:bodyPr>
          <a:lstStyle/>
          <a:p>
            <a:r>
              <a:rPr lang="tr-TR" sz="3600" b="1" dirty="0" smtClean="0">
                <a:solidFill>
                  <a:srgbClr val="FF0000"/>
                </a:solidFill>
              </a:rPr>
              <a:t>DEHB Nedenleri</a:t>
            </a:r>
            <a:endParaRPr lang="tr-TR" sz="3600" b="1" dirty="0">
              <a:solidFill>
                <a:srgbClr val="FF0000"/>
              </a:solidFill>
            </a:endParaRPr>
          </a:p>
        </p:txBody>
      </p:sp>
      <p:sp>
        <p:nvSpPr>
          <p:cNvPr id="3" name="İçerik Yer Tutucusu 2"/>
          <p:cNvSpPr>
            <a:spLocks noGrp="1"/>
          </p:cNvSpPr>
          <p:nvPr>
            <p:ph idx="1"/>
          </p:nvPr>
        </p:nvSpPr>
        <p:spPr>
          <a:xfrm>
            <a:off x="457200" y="1052736"/>
            <a:ext cx="8229600" cy="5400600"/>
          </a:xfrm>
        </p:spPr>
        <p:txBody>
          <a:bodyPr>
            <a:normAutofit fontScale="92500" lnSpcReduction="10000"/>
          </a:bodyPr>
          <a:lstStyle/>
          <a:p>
            <a:pPr marL="0" indent="0">
              <a:spcAft>
                <a:spcPts val="0"/>
              </a:spcAft>
              <a:buNone/>
            </a:pPr>
            <a:r>
              <a:rPr lang="tr-TR" b="1" dirty="0" smtClean="0">
                <a:ea typeface="Times New Roman"/>
              </a:rPr>
              <a:t>Hiperaktivite </a:t>
            </a:r>
            <a:r>
              <a:rPr lang="tr-TR" b="1" dirty="0">
                <a:ea typeface="Times New Roman"/>
              </a:rPr>
              <a:t>nedenleri tam olarak tespit edilemese de;</a:t>
            </a:r>
            <a:endParaRPr lang="tr-TR" b="1" dirty="0">
              <a:latin typeface="Times New Roman"/>
              <a:ea typeface="Times New Roman"/>
            </a:endParaRPr>
          </a:p>
          <a:p>
            <a:pPr>
              <a:spcAft>
                <a:spcPts val="0"/>
              </a:spcAft>
            </a:pPr>
            <a:r>
              <a:rPr lang="tr-TR" b="1" dirty="0">
                <a:ea typeface="Times New Roman"/>
              </a:rPr>
              <a:t>Aileden birinde hiperaktivite olması. </a:t>
            </a:r>
            <a:endParaRPr lang="tr-TR" b="1" dirty="0">
              <a:latin typeface="Times New Roman"/>
              <a:ea typeface="Times New Roman"/>
            </a:endParaRPr>
          </a:p>
          <a:p>
            <a:pPr>
              <a:spcAft>
                <a:spcPts val="0"/>
              </a:spcAft>
            </a:pPr>
            <a:r>
              <a:rPr lang="tr-TR" b="1" dirty="0">
                <a:ea typeface="Times New Roman"/>
              </a:rPr>
              <a:t>Çocuğun beynindeki (mesaj alış verişini gerçekleştiren) kimyasallarında sorunlar bulunması.</a:t>
            </a:r>
            <a:endParaRPr lang="tr-TR" b="1" dirty="0">
              <a:latin typeface="Times New Roman"/>
              <a:ea typeface="Times New Roman"/>
            </a:endParaRPr>
          </a:p>
          <a:p>
            <a:pPr>
              <a:spcAft>
                <a:spcPts val="0"/>
              </a:spcAft>
            </a:pPr>
            <a:r>
              <a:rPr lang="tr-TR" b="1" dirty="0">
                <a:ea typeface="Times New Roman"/>
              </a:rPr>
              <a:t>Doğum veya doğum sonrası beyin dokusunda zedelenmeler olması.</a:t>
            </a:r>
            <a:endParaRPr lang="tr-TR" b="1" dirty="0">
              <a:latin typeface="Times New Roman"/>
              <a:ea typeface="Times New Roman"/>
            </a:endParaRPr>
          </a:p>
          <a:p>
            <a:pPr>
              <a:spcAft>
                <a:spcPts val="0"/>
              </a:spcAft>
            </a:pPr>
            <a:r>
              <a:rPr lang="tr-TR" b="1" dirty="0">
                <a:ea typeface="Times New Roman"/>
              </a:rPr>
              <a:t>Çocuklarda görülen çocukluk çağı rahatsızlıkları ve gelişimsel problemler gibi nedenler, hiperaktiviteye sebep olabilir.</a:t>
            </a:r>
            <a:endParaRPr lang="tr-TR" b="1" dirty="0">
              <a:latin typeface="Times New Roman"/>
              <a:ea typeface="Times New Roman"/>
            </a:endParaRPr>
          </a:p>
          <a:p>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70</a:t>
            </a:fld>
            <a:endParaRPr lang="tr-TR"/>
          </a:p>
        </p:txBody>
      </p:sp>
    </p:spTree>
    <p:extLst>
      <p:ext uri="{BB962C8B-B14F-4D97-AF65-F5344CB8AC3E}">
        <p14:creationId xmlns:p14="http://schemas.microsoft.com/office/powerpoint/2010/main" val="232122600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78098"/>
          </a:xfrm>
        </p:spPr>
        <p:txBody>
          <a:bodyPr>
            <a:normAutofit/>
          </a:bodyPr>
          <a:lstStyle/>
          <a:p>
            <a:r>
              <a:rPr lang="tr-TR" sz="3600" b="1" dirty="0" smtClean="0">
                <a:solidFill>
                  <a:srgbClr val="FF0000"/>
                </a:solidFill>
              </a:rPr>
              <a:t>DEHB Tanısı</a:t>
            </a:r>
            <a:endParaRPr lang="tr-TR" sz="3600" b="1" dirty="0">
              <a:solidFill>
                <a:srgbClr val="FF0000"/>
              </a:solidFill>
            </a:endParaRPr>
          </a:p>
        </p:txBody>
      </p:sp>
      <p:sp>
        <p:nvSpPr>
          <p:cNvPr id="3" name="İçerik Yer Tutucusu 2"/>
          <p:cNvSpPr>
            <a:spLocks noGrp="1"/>
          </p:cNvSpPr>
          <p:nvPr>
            <p:ph idx="1"/>
          </p:nvPr>
        </p:nvSpPr>
        <p:spPr>
          <a:xfrm>
            <a:off x="457200" y="1196752"/>
            <a:ext cx="8229600" cy="5400600"/>
          </a:xfrm>
        </p:spPr>
        <p:txBody>
          <a:bodyPr>
            <a:normAutofit fontScale="92500" lnSpcReduction="20000"/>
          </a:bodyPr>
          <a:lstStyle/>
          <a:p>
            <a:pPr algn="just">
              <a:spcAft>
                <a:spcPts val="0"/>
              </a:spcAft>
            </a:pPr>
            <a:r>
              <a:rPr lang="tr-TR" b="1" dirty="0" smtClean="0">
                <a:ea typeface="Times New Roman"/>
              </a:rPr>
              <a:t>Çocuğa </a:t>
            </a:r>
            <a:r>
              <a:rPr lang="tr-TR" b="1" dirty="0">
                <a:ea typeface="Times New Roman"/>
              </a:rPr>
              <a:t>hiperaktivite tanısı koyacak özel bir test </a:t>
            </a:r>
            <a:r>
              <a:rPr lang="tr-TR" b="1" dirty="0" smtClean="0">
                <a:ea typeface="Times New Roman"/>
              </a:rPr>
              <a:t>yoktur.</a:t>
            </a:r>
          </a:p>
          <a:p>
            <a:pPr algn="just">
              <a:spcAft>
                <a:spcPts val="0"/>
              </a:spcAft>
            </a:pPr>
            <a:r>
              <a:rPr lang="tr-TR" b="1" dirty="0" smtClean="0">
                <a:ea typeface="Times New Roman"/>
              </a:rPr>
              <a:t>Tanıyı </a:t>
            </a:r>
            <a:r>
              <a:rPr lang="tr-TR" b="1" dirty="0">
                <a:ea typeface="Times New Roman"/>
              </a:rPr>
              <a:t>koymak zaman alıcı ve </a:t>
            </a:r>
            <a:r>
              <a:rPr lang="tr-TR" b="1" dirty="0" smtClean="0">
                <a:ea typeface="Times New Roman"/>
              </a:rPr>
              <a:t>zordur.</a:t>
            </a:r>
          </a:p>
          <a:p>
            <a:pPr algn="just">
              <a:spcAft>
                <a:spcPts val="0"/>
              </a:spcAft>
            </a:pPr>
            <a:r>
              <a:rPr lang="tr-TR" b="1" dirty="0" smtClean="0">
                <a:ea typeface="Times New Roman"/>
              </a:rPr>
              <a:t>Genellikle </a:t>
            </a:r>
            <a:r>
              <a:rPr lang="tr-TR" b="1" dirty="0">
                <a:ea typeface="Times New Roman"/>
              </a:rPr>
              <a:t>çocuğun okula başladığı dönemde tanı konulur. Bunun nedeni okul ortamının bu tür çocuklar için rahatsızlık verici olması, sınıf içi uygulamalara ve kurallara uymada </a:t>
            </a:r>
            <a:r>
              <a:rPr lang="tr-TR" b="1" dirty="0" smtClean="0">
                <a:ea typeface="Times New Roman"/>
              </a:rPr>
              <a:t>zorlanmalarıdır.</a:t>
            </a:r>
            <a:endParaRPr lang="tr-TR" b="1" dirty="0" smtClean="0">
              <a:latin typeface="Times New Roman"/>
              <a:ea typeface="Times New Roman"/>
            </a:endParaRPr>
          </a:p>
          <a:p>
            <a:pPr algn="just">
              <a:spcAft>
                <a:spcPts val="0"/>
              </a:spcAft>
            </a:pPr>
            <a:r>
              <a:rPr lang="tr-TR" b="1" dirty="0" smtClean="0">
                <a:ea typeface="Times New Roman"/>
              </a:rPr>
              <a:t>Tanı </a:t>
            </a:r>
            <a:r>
              <a:rPr lang="tr-TR" b="1" dirty="0">
                <a:ea typeface="Times New Roman"/>
              </a:rPr>
              <a:t>aşamasında doktor, aileden çocuğun sağlık öyküsünü, okul ve evdeki davranışlarına yönelik bilgileri alır, tıbbi muayeneden </a:t>
            </a:r>
            <a:r>
              <a:rPr lang="tr-TR" b="1" dirty="0" smtClean="0">
                <a:ea typeface="Times New Roman"/>
              </a:rPr>
              <a:t>geçirir.</a:t>
            </a:r>
            <a:endParaRPr lang="tr-TR" b="1" dirty="0" smtClean="0">
              <a:latin typeface="Times New Roman"/>
              <a:ea typeface="Times New Roman"/>
            </a:endParaRPr>
          </a:p>
          <a:p>
            <a:pPr algn="just">
              <a:spcAft>
                <a:spcPts val="0"/>
              </a:spcAft>
            </a:pPr>
            <a:r>
              <a:rPr lang="tr-TR" b="1" dirty="0" smtClean="0">
                <a:ea typeface="Times New Roman"/>
              </a:rPr>
              <a:t>Bu </a:t>
            </a:r>
            <a:r>
              <a:rPr lang="tr-TR" b="1" dirty="0">
                <a:ea typeface="Times New Roman"/>
              </a:rPr>
              <a:t>bozukluğun tanısının doğru konması son derece önemlidir</a:t>
            </a:r>
            <a:r>
              <a:rPr lang="tr-TR" b="1" dirty="0" smtClean="0">
                <a:ea typeface="Times New Roman"/>
              </a:rPr>
              <a:t>.</a:t>
            </a:r>
            <a:endParaRPr lang="tr-TR" b="1" dirty="0">
              <a:latin typeface="Times New Roman"/>
              <a:ea typeface="Times New Roman"/>
            </a:endParaRPr>
          </a:p>
        </p:txBody>
      </p:sp>
      <p:sp>
        <p:nvSpPr>
          <p:cNvPr id="4" name="Slayt Numarası Yer Tutucusu 3"/>
          <p:cNvSpPr>
            <a:spLocks noGrp="1"/>
          </p:cNvSpPr>
          <p:nvPr>
            <p:ph type="sldNum" sz="quarter" idx="12"/>
          </p:nvPr>
        </p:nvSpPr>
        <p:spPr/>
        <p:txBody>
          <a:bodyPr/>
          <a:lstStyle/>
          <a:p>
            <a:fld id="{F302176B-0E47-46AC-8F43-DAB4B8A37D06}" type="slidenum">
              <a:rPr lang="tr-TR" smtClean="0"/>
              <a:t>71</a:t>
            </a:fld>
            <a:endParaRPr lang="tr-TR"/>
          </a:p>
        </p:txBody>
      </p:sp>
    </p:spTree>
    <p:extLst>
      <p:ext uri="{BB962C8B-B14F-4D97-AF65-F5344CB8AC3E}">
        <p14:creationId xmlns:p14="http://schemas.microsoft.com/office/powerpoint/2010/main" val="307060296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188640"/>
            <a:ext cx="8229600" cy="6552728"/>
          </a:xfrm>
        </p:spPr>
        <p:txBody>
          <a:bodyPr>
            <a:noAutofit/>
          </a:bodyPr>
          <a:lstStyle/>
          <a:p>
            <a:pPr marL="0" indent="0">
              <a:spcAft>
                <a:spcPts val="0"/>
              </a:spcAft>
              <a:buNone/>
            </a:pPr>
            <a:r>
              <a:rPr lang="tr-TR" sz="1800" b="1" dirty="0">
                <a:solidFill>
                  <a:srgbClr val="FF0000"/>
                </a:solidFill>
                <a:ea typeface="Times New Roman"/>
              </a:rPr>
              <a:t>Amerikan Psikiyatri Birliği’nce Tanımlanan Hiperaktivite </a:t>
            </a:r>
            <a:r>
              <a:rPr lang="tr-TR" sz="1800" b="1" dirty="0" smtClean="0">
                <a:solidFill>
                  <a:srgbClr val="FF0000"/>
                </a:solidFill>
                <a:ea typeface="Times New Roman"/>
              </a:rPr>
              <a:t>Ölçütleri</a:t>
            </a:r>
          </a:p>
          <a:p>
            <a:r>
              <a:rPr lang="tr-TR" sz="1800" b="1" dirty="0" smtClean="0">
                <a:ea typeface="Times New Roman"/>
              </a:rPr>
              <a:t>Eli</a:t>
            </a:r>
            <a:r>
              <a:rPr lang="tr-TR" sz="1800" b="1" dirty="0">
                <a:ea typeface="Times New Roman"/>
              </a:rPr>
              <a:t>, ayağı kıpır </a:t>
            </a:r>
            <a:r>
              <a:rPr lang="tr-TR" sz="1800" b="1" dirty="0" err="1">
                <a:ea typeface="Times New Roman"/>
              </a:rPr>
              <a:t>kıpırdır</a:t>
            </a:r>
            <a:r>
              <a:rPr lang="tr-TR" sz="1800" b="1" dirty="0">
                <a:ea typeface="Times New Roman"/>
              </a:rPr>
              <a:t>.</a:t>
            </a:r>
            <a:endParaRPr lang="tr-TR" sz="1800" b="1" dirty="0">
              <a:latin typeface="Times New Roman"/>
              <a:ea typeface="Times New Roman"/>
            </a:endParaRPr>
          </a:p>
          <a:p>
            <a:pPr>
              <a:spcAft>
                <a:spcPts val="0"/>
              </a:spcAft>
            </a:pPr>
            <a:r>
              <a:rPr lang="tr-TR" sz="1800" b="1" dirty="0">
                <a:ea typeface="Times New Roman"/>
              </a:rPr>
              <a:t>Oturduğu yerde duramaz.</a:t>
            </a:r>
            <a:endParaRPr lang="tr-TR" sz="1800" b="1" dirty="0">
              <a:latin typeface="Times New Roman"/>
              <a:ea typeface="Times New Roman"/>
            </a:endParaRPr>
          </a:p>
          <a:p>
            <a:pPr>
              <a:spcAft>
                <a:spcPts val="0"/>
              </a:spcAft>
            </a:pPr>
            <a:r>
              <a:rPr lang="tr-TR" sz="1800" b="1" dirty="0">
                <a:ea typeface="Times New Roman"/>
              </a:rPr>
              <a:t>Gereksiz yere sağa sola koşturur, eşyalara tırmanır.</a:t>
            </a:r>
            <a:endParaRPr lang="tr-TR" sz="1800" b="1" dirty="0">
              <a:latin typeface="Times New Roman"/>
              <a:ea typeface="Times New Roman"/>
            </a:endParaRPr>
          </a:p>
          <a:p>
            <a:pPr>
              <a:spcAft>
                <a:spcPts val="0"/>
              </a:spcAft>
            </a:pPr>
            <a:r>
              <a:rPr lang="tr-TR" sz="1800" b="1" dirty="0">
                <a:ea typeface="Times New Roman"/>
              </a:rPr>
              <a:t>Sakince oynamakta zorlanır.</a:t>
            </a:r>
            <a:endParaRPr lang="tr-TR" sz="1800" b="1" dirty="0">
              <a:latin typeface="Times New Roman"/>
              <a:ea typeface="Times New Roman"/>
            </a:endParaRPr>
          </a:p>
          <a:p>
            <a:pPr>
              <a:spcAft>
                <a:spcPts val="0"/>
              </a:spcAft>
            </a:pPr>
            <a:r>
              <a:rPr lang="tr-TR" sz="1800" b="1" dirty="0">
                <a:ea typeface="Times New Roman"/>
              </a:rPr>
              <a:t>Sürekli hareket eder. </a:t>
            </a:r>
            <a:endParaRPr lang="tr-TR" sz="1800" b="1" dirty="0">
              <a:latin typeface="Times New Roman"/>
              <a:ea typeface="Times New Roman"/>
            </a:endParaRPr>
          </a:p>
          <a:p>
            <a:pPr>
              <a:spcAft>
                <a:spcPts val="0"/>
              </a:spcAft>
            </a:pPr>
            <a:r>
              <a:rPr lang="tr-TR" sz="1800" b="1" dirty="0">
                <a:ea typeface="Times New Roman"/>
              </a:rPr>
              <a:t>Çok </a:t>
            </a:r>
            <a:r>
              <a:rPr lang="tr-TR" sz="1800" b="1" dirty="0" smtClean="0">
                <a:ea typeface="Times New Roman"/>
              </a:rPr>
              <a:t>konuşur.</a:t>
            </a:r>
            <a:endParaRPr lang="tr-TR" sz="1800" b="1" dirty="0" smtClean="0">
              <a:latin typeface="Times New Roman"/>
              <a:ea typeface="Times New Roman"/>
            </a:endParaRPr>
          </a:p>
          <a:p>
            <a:pPr marL="0" indent="0">
              <a:spcAft>
                <a:spcPts val="0"/>
              </a:spcAft>
              <a:buNone/>
            </a:pPr>
            <a:r>
              <a:rPr lang="tr-TR" sz="1800" b="1" dirty="0" smtClean="0">
                <a:solidFill>
                  <a:srgbClr val="FF0000"/>
                </a:solidFill>
                <a:ea typeface="Times New Roman"/>
              </a:rPr>
              <a:t>Amerikan </a:t>
            </a:r>
            <a:r>
              <a:rPr lang="tr-TR" sz="1800" b="1" dirty="0">
                <a:solidFill>
                  <a:srgbClr val="FF0000"/>
                </a:solidFill>
                <a:ea typeface="Times New Roman"/>
              </a:rPr>
              <a:t>Psikiyatri Birliği’nce Tanımlanan Dikkat Eksikliği </a:t>
            </a:r>
            <a:r>
              <a:rPr lang="tr-TR" sz="1800" b="1" dirty="0" smtClean="0">
                <a:solidFill>
                  <a:srgbClr val="FF0000"/>
                </a:solidFill>
                <a:ea typeface="Times New Roman"/>
              </a:rPr>
              <a:t>Ölçütleri</a:t>
            </a:r>
          </a:p>
          <a:p>
            <a:pPr marL="0" indent="0">
              <a:spcAft>
                <a:spcPts val="0"/>
              </a:spcAft>
              <a:buNone/>
            </a:pPr>
            <a:r>
              <a:rPr lang="tr-TR" sz="1800" b="1" dirty="0" smtClean="0">
                <a:ea typeface="Times New Roman"/>
              </a:rPr>
              <a:t>Bunlardan </a:t>
            </a:r>
            <a:r>
              <a:rPr lang="tr-TR" sz="1800" b="1" dirty="0">
                <a:ea typeface="Times New Roman"/>
              </a:rPr>
              <a:t>asgari </a:t>
            </a:r>
            <a:r>
              <a:rPr lang="tr-TR" sz="1800" b="1" dirty="0" smtClean="0">
                <a:ea typeface="Times New Roman"/>
              </a:rPr>
              <a:t>6’sının, birden </a:t>
            </a:r>
            <a:r>
              <a:rPr lang="tr-TR" sz="1800" b="1" dirty="0">
                <a:ea typeface="Times New Roman"/>
              </a:rPr>
              <a:t>fazla ortamda en az 6 aydır görülüyor olması durumunda dikkat eksikliği olabileceği düşünülür.</a:t>
            </a:r>
            <a:endParaRPr lang="tr-TR" sz="1800" b="1" dirty="0">
              <a:latin typeface="Times New Roman"/>
              <a:ea typeface="Times New Roman"/>
            </a:endParaRPr>
          </a:p>
          <a:p>
            <a:pPr>
              <a:spcAft>
                <a:spcPts val="0"/>
              </a:spcAft>
            </a:pPr>
            <a:r>
              <a:rPr lang="tr-TR" sz="1800" b="1" dirty="0">
                <a:ea typeface="Times New Roman"/>
              </a:rPr>
              <a:t>Belirli bir işe ya da oyuna uzun süre dikkatini vermekte zorlanır.</a:t>
            </a:r>
            <a:endParaRPr lang="tr-TR" sz="1800" b="1" dirty="0">
              <a:latin typeface="Times New Roman"/>
              <a:ea typeface="Times New Roman"/>
            </a:endParaRPr>
          </a:p>
          <a:p>
            <a:pPr>
              <a:spcAft>
                <a:spcPts val="0"/>
              </a:spcAft>
            </a:pPr>
            <a:r>
              <a:rPr lang="tr-TR" sz="1800" b="1" dirty="0">
                <a:ea typeface="Times New Roman"/>
              </a:rPr>
              <a:t>Dikkati kolayca dağılır. </a:t>
            </a:r>
            <a:endParaRPr lang="tr-TR" sz="1800" b="1" dirty="0">
              <a:latin typeface="Times New Roman"/>
              <a:ea typeface="Times New Roman"/>
            </a:endParaRPr>
          </a:p>
          <a:p>
            <a:pPr>
              <a:spcAft>
                <a:spcPts val="0"/>
              </a:spcAft>
            </a:pPr>
            <a:r>
              <a:rPr lang="tr-TR" sz="1800" b="1" dirty="0">
                <a:ea typeface="Times New Roman"/>
              </a:rPr>
              <a:t>Basit hatalar yapar.</a:t>
            </a:r>
            <a:endParaRPr lang="tr-TR" sz="1800" b="1" dirty="0">
              <a:latin typeface="Times New Roman"/>
              <a:ea typeface="Times New Roman"/>
            </a:endParaRPr>
          </a:p>
          <a:p>
            <a:pPr>
              <a:spcAft>
                <a:spcPts val="0"/>
              </a:spcAft>
            </a:pPr>
            <a:r>
              <a:rPr lang="tr-TR" sz="1800" b="1" dirty="0">
                <a:ea typeface="Times New Roman"/>
              </a:rPr>
              <a:t>Başladığı işi bitiremez.</a:t>
            </a:r>
            <a:endParaRPr lang="tr-TR" sz="1800" b="1" dirty="0">
              <a:latin typeface="Times New Roman"/>
              <a:ea typeface="Times New Roman"/>
            </a:endParaRPr>
          </a:p>
          <a:p>
            <a:pPr>
              <a:spcAft>
                <a:spcPts val="0"/>
              </a:spcAft>
            </a:pPr>
            <a:r>
              <a:rPr lang="tr-TR" sz="1800" b="1" dirty="0">
                <a:ea typeface="Times New Roman"/>
              </a:rPr>
              <a:t>Kendisiyle konuşulurken </a:t>
            </a:r>
            <a:r>
              <a:rPr lang="tr-TR" sz="1800" b="1" dirty="0" smtClean="0">
                <a:ea typeface="Times New Roman"/>
              </a:rPr>
              <a:t>dinlemiyormuş </a:t>
            </a:r>
            <a:r>
              <a:rPr lang="tr-TR" sz="1800" b="1" dirty="0">
                <a:ea typeface="Times New Roman"/>
              </a:rPr>
              <a:t>gibi görünür.</a:t>
            </a:r>
            <a:endParaRPr lang="tr-TR" sz="1800" b="1" dirty="0">
              <a:latin typeface="Times New Roman"/>
              <a:ea typeface="Times New Roman"/>
            </a:endParaRPr>
          </a:p>
          <a:p>
            <a:pPr>
              <a:spcAft>
                <a:spcPts val="0"/>
              </a:spcAft>
            </a:pPr>
            <a:r>
              <a:rPr lang="tr-TR" sz="1800" b="1" dirty="0">
                <a:ea typeface="Times New Roman"/>
              </a:rPr>
              <a:t>Görev ve etkinlikleri düzenlemekte zorlanır.</a:t>
            </a:r>
            <a:endParaRPr lang="tr-TR" sz="1800" b="1" dirty="0">
              <a:latin typeface="Times New Roman"/>
              <a:ea typeface="Times New Roman"/>
            </a:endParaRPr>
          </a:p>
          <a:p>
            <a:pPr>
              <a:spcAft>
                <a:spcPts val="0"/>
              </a:spcAft>
            </a:pPr>
            <a:r>
              <a:rPr lang="tr-TR" sz="1800" b="1" dirty="0">
                <a:ea typeface="Times New Roman"/>
              </a:rPr>
              <a:t>Yoğun zihinsel çaba gerektiren işleri yapmaktan kaçınır (Ev ödevi, okul aktiviteleri gibi).</a:t>
            </a:r>
            <a:endParaRPr lang="tr-TR" sz="1800" b="1" dirty="0">
              <a:latin typeface="Times New Roman"/>
              <a:ea typeface="Times New Roman"/>
            </a:endParaRPr>
          </a:p>
          <a:p>
            <a:pPr>
              <a:spcAft>
                <a:spcPts val="0"/>
              </a:spcAft>
            </a:pPr>
            <a:r>
              <a:rPr lang="tr-TR" sz="1800" b="1" dirty="0">
                <a:ea typeface="Times New Roman"/>
              </a:rPr>
              <a:t>Etkinlikler için gereken eşyaları kaybeder.</a:t>
            </a:r>
            <a:endParaRPr lang="tr-TR" sz="1800" b="1" dirty="0">
              <a:latin typeface="Times New Roman"/>
              <a:ea typeface="Times New Roman"/>
            </a:endParaRPr>
          </a:p>
          <a:p>
            <a:pPr>
              <a:spcAft>
                <a:spcPts val="0"/>
              </a:spcAft>
            </a:pPr>
            <a:r>
              <a:rPr lang="tr-TR" sz="1800" b="1" dirty="0">
                <a:ea typeface="Times New Roman"/>
              </a:rPr>
              <a:t>Günlük etkinliklerde unutkandır</a:t>
            </a:r>
            <a:r>
              <a:rPr lang="tr-TR" sz="1800" b="1" dirty="0" smtClean="0">
                <a:ea typeface="Times New Roman"/>
              </a:rPr>
              <a:t>.</a:t>
            </a:r>
            <a:endParaRPr lang="tr-TR" sz="1800" b="1" dirty="0">
              <a:latin typeface="Times New Roman"/>
              <a:ea typeface="Times New Roman"/>
            </a:endParaRPr>
          </a:p>
        </p:txBody>
      </p:sp>
      <p:sp>
        <p:nvSpPr>
          <p:cNvPr id="2" name="Slayt Numarası Yer Tutucusu 1"/>
          <p:cNvSpPr>
            <a:spLocks noGrp="1"/>
          </p:cNvSpPr>
          <p:nvPr>
            <p:ph type="sldNum" sz="quarter" idx="12"/>
          </p:nvPr>
        </p:nvSpPr>
        <p:spPr/>
        <p:txBody>
          <a:bodyPr/>
          <a:lstStyle/>
          <a:p>
            <a:fld id="{F302176B-0E47-46AC-8F43-DAB4B8A37D06}" type="slidenum">
              <a:rPr lang="tr-TR" smtClean="0"/>
              <a:t>72</a:t>
            </a:fld>
            <a:endParaRPr lang="tr-TR"/>
          </a:p>
        </p:txBody>
      </p:sp>
    </p:spTree>
    <p:extLst>
      <p:ext uri="{BB962C8B-B14F-4D97-AF65-F5344CB8AC3E}">
        <p14:creationId xmlns:p14="http://schemas.microsoft.com/office/powerpoint/2010/main" val="33265165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06090"/>
          </a:xfrm>
        </p:spPr>
        <p:txBody>
          <a:bodyPr>
            <a:normAutofit/>
          </a:bodyPr>
          <a:lstStyle/>
          <a:p>
            <a:r>
              <a:rPr lang="tr-TR" sz="3600" b="1" dirty="0" smtClean="0">
                <a:solidFill>
                  <a:srgbClr val="FF0000"/>
                </a:solidFill>
              </a:rPr>
              <a:t>DEHB Tedavisi</a:t>
            </a:r>
            <a:endParaRPr lang="tr-TR" sz="3600" b="1" dirty="0">
              <a:solidFill>
                <a:srgbClr val="FF0000"/>
              </a:solidFill>
            </a:endParaRPr>
          </a:p>
        </p:txBody>
      </p:sp>
      <p:sp>
        <p:nvSpPr>
          <p:cNvPr id="3" name="İçerik Yer Tutucusu 2"/>
          <p:cNvSpPr>
            <a:spLocks noGrp="1"/>
          </p:cNvSpPr>
          <p:nvPr>
            <p:ph idx="1"/>
          </p:nvPr>
        </p:nvSpPr>
        <p:spPr>
          <a:xfrm>
            <a:off x="457200" y="908720"/>
            <a:ext cx="8229600" cy="5760640"/>
          </a:xfrm>
        </p:spPr>
        <p:txBody>
          <a:bodyPr>
            <a:normAutofit fontScale="92500" lnSpcReduction="10000"/>
          </a:bodyPr>
          <a:lstStyle/>
          <a:p>
            <a:pPr algn="just"/>
            <a:r>
              <a:rPr lang="tr-TR" dirty="0" err="1" smtClean="0"/>
              <a:t>DEHB’yi</a:t>
            </a:r>
            <a:r>
              <a:rPr lang="tr-TR" dirty="0" smtClean="0"/>
              <a:t> </a:t>
            </a:r>
            <a:r>
              <a:rPr lang="tr-TR" dirty="0"/>
              <a:t>iyileştirecek ve ortadan kaldıracak kesin bir tedavi yoktur. Fakat çocuğa; ailesi, doktoru ve öğretmenleri işbirliği yaparak bu problemle normal bir yaşam sürdürmesini </a:t>
            </a:r>
            <a:r>
              <a:rPr lang="tr-TR" dirty="0" smtClean="0"/>
              <a:t>sağlayabilirler.</a:t>
            </a:r>
          </a:p>
          <a:p>
            <a:pPr algn="just"/>
            <a:r>
              <a:rPr lang="tr-TR" dirty="0" smtClean="0"/>
              <a:t>Bunun </a:t>
            </a:r>
            <a:r>
              <a:rPr lang="tr-TR" dirty="0"/>
              <a:t>yanı sıra çocuğun dikkat süresini uzatan ve </a:t>
            </a:r>
            <a:r>
              <a:rPr lang="tr-TR" dirty="0" err="1"/>
              <a:t>hiperaktiviteyi</a:t>
            </a:r>
            <a:r>
              <a:rPr lang="tr-TR" dirty="0"/>
              <a:t> azaltan ilaçlar kullanılır. Aileler bu ilaçları kendi isteklerine göre değil doktorun önerisine göre kullanmalı ve </a:t>
            </a:r>
            <a:r>
              <a:rPr lang="tr-TR" dirty="0" smtClean="0"/>
              <a:t>sonlandırmalıdırlar.</a:t>
            </a:r>
          </a:p>
          <a:p>
            <a:pPr algn="just"/>
            <a:r>
              <a:rPr lang="tr-TR" dirty="0" smtClean="0"/>
              <a:t>İlaç </a:t>
            </a:r>
            <a:r>
              <a:rPr lang="tr-TR" dirty="0"/>
              <a:t>kullanmak tek başına sorunu çözmez. Bunun yanında mutlaka psikolojik yardım alması ve davranış terapisi de görmesi gerekmektedir. Bu sayede çocuk kendisini kontrol etmeyi ve ifade etmeyi öğrenir</a:t>
            </a:r>
            <a:r>
              <a:rPr lang="tr-TR" dirty="0" smtClean="0"/>
              <a:t>.</a:t>
            </a:r>
            <a:endParaRPr lang="tr-TR"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73</a:t>
            </a:fld>
            <a:endParaRPr lang="tr-TR"/>
          </a:p>
        </p:txBody>
      </p:sp>
    </p:spTree>
    <p:extLst>
      <p:ext uri="{BB962C8B-B14F-4D97-AF65-F5344CB8AC3E}">
        <p14:creationId xmlns:p14="http://schemas.microsoft.com/office/powerpoint/2010/main" val="371311578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634082"/>
          </a:xfrm>
        </p:spPr>
        <p:txBody>
          <a:bodyPr>
            <a:normAutofit/>
          </a:bodyPr>
          <a:lstStyle/>
          <a:p>
            <a:r>
              <a:rPr lang="tr-TR" sz="3200" b="1" dirty="0" smtClean="0">
                <a:solidFill>
                  <a:srgbClr val="FF0000"/>
                </a:solidFill>
              </a:rPr>
              <a:t>DEHB </a:t>
            </a:r>
            <a:r>
              <a:rPr lang="tr-TR" sz="3200" b="1" dirty="0">
                <a:solidFill>
                  <a:srgbClr val="FF0000"/>
                </a:solidFill>
              </a:rPr>
              <a:t>Konusunda Ailelere </a:t>
            </a:r>
            <a:r>
              <a:rPr lang="tr-TR" sz="3200" b="1" dirty="0" smtClean="0">
                <a:solidFill>
                  <a:srgbClr val="FF0000"/>
                </a:solidFill>
              </a:rPr>
              <a:t>Öneriler</a:t>
            </a:r>
            <a:endParaRPr lang="tr-TR" sz="3200" b="1" dirty="0">
              <a:solidFill>
                <a:srgbClr val="FF0000"/>
              </a:solidFill>
            </a:endParaRPr>
          </a:p>
        </p:txBody>
      </p:sp>
      <p:sp>
        <p:nvSpPr>
          <p:cNvPr id="3" name="İçerik Yer Tutucusu 2"/>
          <p:cNvSpPr>
            <a:spLocks noGrp="1"/>
          </p:cNvSpPr>
          <p:nvPr>
            <p:ph idx="1"/>
          </p:nvPr>
        </p:nvSpPr>
        <p:spPr>
          <a:xfrm>
            <a:off x="457200" y="908720"/>
            <a:ext cx="8229600" cy="5616624"/>
          </a:xfrm>
        </p:spPr>
        <p:txBody>
          <a:bodyPr numCol="2" spcCol="360000">
            <a:noAutofit/>
          </a:bodyPr>
          <a:lstStyle/>
          <a:p>
            <a:r>
              <a:rPr lang="tr-TR" sz="2000" b="1" dirty="0" smtClean="0"/>
              <a:t>Sorunu </a:t>
            </a:r>
            <a:r>
              <a:rPr lang="tr-TR" sz="2000" b="1" dirty="0"/>
              <a:t>çözebilmek için öncelikle sorunun varlığını kabullenin.</a:t>
            </a:r>
          </a:p>
          <a:p>
            <a:r>
              <a:rPr lang="tr-TR" sz="2000" b="1" dirty="0"/>
              <a:t>Çocuğunuza karşı aşırı otoriter veya aşırı hoşgörülü davranmayın.</a:t>
            </a:r>
          </a:p>
          <a:p>
            <a:r>
              <a:rPr lang="tr-TR" sz="2000" b="1" dirty="0"/>
              <a:t>Çocuğunuzun günlük yaşantısındaki </a:t>
            </a:r>
            <a:r>
              <a:rPr lang="tr-TR" sz="2000" b="1" dirty="0" smtClean="0"/>
              <a:t>aktiviteleri (</a:t>
            </a:r>
            <a:r>
              <a:rPr lang="tr-TR" sz="2000" b="1" dirty="0"/>
              <a:t>kahvaltı, oyun, yemek, uyku saatleri gibi) mutlaka planlayın.</a:t>
            </a:r>
          </a:p>
          <a:p>
            <a:r>
              <a:rPr lang="tr-TR" sz="2000" b="1" dirty="0"/>
              <a:t>Aşırı kalabalık ortamlardan mümkün olduğunca uzak tutun.</a:t>
            </a:r>
          </a:p>
          <a:p>
            <a:r>
              <a:rPr lang="tr-TR" sz="2000" b="1" dirty="0"/>
              <a:t>Asla şiddet uygulamayın.</a:t>
            </a:r>
          </a:p>
          <a:p>
            <a:r>
              <a:rPr lang="tr-TR" sz="2000" b="1" dirty="0"/>
              <a:t>Çocuğunuzla sık sık göz teması kurun.</a:t>
            </a:r>
          </a:p>
          <a:p>
            <a:r>
              <a:rPr lang="tr-TR" sz="2000" b="1" dirty="0"/>
              <a:t>Talimatlarınızı ve isteklerinizi kısa cümlelerle ifade edin. Aynı anda birden fazla şey istemeyin. Örneğin; Kıyafetini değiştir, daha sonra elini yüzün yıka ve dersini yap gibi.</a:t>
            </a:r>
          </a:p>
          <a:p>
            <a:r>
              <a:rPr lang="tr-TR" sz="2000" b="1" dirty="0"/>
              <a:t>Olumlu davranışlarını mutlaka pekiştirin. Bunun için puan </a:t>
            </a:r>
            <a:r>
              <a:rPr lang="tr-TR" sz="2000" b="1" dirty="0" smtClean="0"/>
              <a:t>kartları (</a:t>
            </a:r>
            <a:r>
              <a:rPr lang="tr-TR" sz="2000" b="1" dirty="0"/>
              <a:t>her olumlu davranış için 5 puan gibi) veya tablo </a:t>
            </a:r>
            <a:r>
              <a:rPr lang="tr-TR" sz="2000" b="1" dirty="0" smtClean="0"/>
              <a:t>işaretlemelerini (</a:t>
            </a:r>
            <a:r>
              <a:rPr lang="tr-TR" sz="2000" b="1" dirty="0"/>
              <a:t>her olumlu davranış içi bir tane bir yıldız atma gibi) kullanabilirsiniz.</a:t>
            </a:r>
          </a:p>
          <a:p>
            <a:r>
              <a:rPr lang="tr-TR" sz="2000" b="1" dirty="0"/>
              <a:t>Çocuğunuzun doktoru ve öğretmeni ile mutlaka işbirliği içerisinde olun.</a:t>
            </a:r>
          </a:p>
          <a:p>
            <a:r>
              <a:rPr lang="tr-TR" sz="2000" b="1" dirty="0"/>
              <a:t>Çocuğunuzu sportif faaliyetlere yönlendirin</a:t>
            </a:r>
            <a:r>
              <a:rPr lang="tr-TR" sz="2000" b="1" dirty="0" smtClean="0"/>
              <a:t>.</a:t>
            </a:r>
            <a:endParaRPr lang="tr-TR" sz="2000" b="1" dirty="0"/>
          </a:p>
        </p:txBody>
      </p:sp>
      <p:sp>
        <p:nvSpPr>
          <p:cNvPr id="4" name="Slayt Numarası Yer Tutucusu 3"/>
          <p:cNvSpPr>
            <a:spLocks noGrp="1"/>
          </p:cNvSpPr>
          <p:nvPr>
            <p:ph type="sldNum" sz="quarter" idx="12"/>
          </p:nvPr>
        </p:nvSpPr>
        <p:spPr/>
        <p:txBody>
          <a:bodyPr/>
          <a:lstStyle/>
          <a:p>
            <a:fld id="{F302176B-0E47-46AC-8F43-DAB4B8A37D06}" type="slidenum">
              <a:rPr lang="tr-TR" smtClean="0"/>
              <a:t>74</a:t>
            </a:fld>
            <a:endParaRPr lang="tr-TR"/>
          </a:p>
        </p:txBody>
      </p:sp>
    </p:spTree>
    <p:extLst>
      <p:ext uri="{BB962C8B-B14F-4D97-AF65-F5344CB8AC3E}">
        <p14:creationId xmlns:p14="http://schemas.microsoft.com/office/powerpoint/2010/main" val="36719497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78098"/>
          </a:xfrm>
        </p:spPr>
        <p:txBody>
          <a:bodyPr>
            <a:noAutofit/>
          </a:bodyPr>
          <a:lstStyle/>
          <a:p>
            <a:r>
              <a:rPr lang="tr-TR" sz="2400" b="1" dirty="0">
                <a:solidFill>
                  <a:srgbClr val="FF0000"/>
                </a:solidFill>
                <a:ea typeface="Calibri"/>
                <a:cs typeface="Times New Roman"/>
              </a:rPr>
              <a:t>Bir çocuğun davranışının bozukluk sayılabilmesi için bazı ölçütler </a:t>
            </a:r>
            <a:r>
              <a:rPr lang="tr-TR" sz="2400" b="1" dirty="0" smtClean="0">
                <a:solidFill>
                  <a:srgbClr val="FF0000"/>
                </a:solidFill>
                <a:ea typeface="Calibri"/>
                <a:cs typeface="Times New Roman"/>
              </a:rPr>
              <a:t>gerekir:</a:t>
            </a:r>
            <a:endParaRPr lang="tr-TR" sz="2400" b="1" dirty="0">
              <a:solidFill>
                <a:srgbClr val="FF0000"/>
              </a:solidFill>
            </a:endParaRPr>
          </a:p>
        </p:txBody>
      </p:sp>
      <p:sp>
        <p:nvSpPr>
          <p:cNvPr id="3" name="İçerik Yer Tutucusu 2"/>
          <p:cNvSpPr>
            <a:spLocks noGrp="1"/>
          </p:cNvSpPr>
          <p:nvPr>
            <p:ph idx="1"/>
          </p:nvPr>
        </p:nvSpPr>
        <p:spPr>
          <a:xfrm>
            <a:off x="457200" y="908720"/>
            <a:ext cx="8229600" cy="5544616"/>
          </a:xfrm>
        </p:spPr>
        <p:txBody>
          <a:bodyPr>
            <a:noAutofit/>
          </a:bodyPr>
          <a:lstStyle/>
          <a:p>
            <a:pPr marL="0" indent="0" algn="just">
              <a:lnSpc>
                <a:spcPct val="115000"/>
              </a:lnSpc>
              <a:spcAft>
                <a:spcPts val="1000"/>
              </a:spcAft>
              <a:buNone/>
            </a:pPr>
            <a:r>
              <a:rPr lang="tr-TR" sz="2100" b="1" dirty="0" smtClean="0">
                <a:solidFill>
                  <a:srgbClr val="002060"/>
                </a:solidFill>
                <a:ea typeface="Calibri"/>
                <a:cs typeface="Times New Roman"/>
              </a:rPr>
              <a:t>1. Yaşa Uygunluk</a:t>
            </a:r>
          </a:p>
          <a:p>
            <a:pPr marL="0" indent="0" algn="just">
              <a:lnSpc>
                <a:spcPct val="115000"/>
              </a:lnSpc>
              <a:spcAft>
                <a:spcPts val="1000"/>
              </a:spcAft>
              <a:buNone/>
            </a:pPr>
            <a:r>
              <a:rPr lang="tr-TR" sz="2100" b="1" dirty="0" smtClean="0">
                <a:ea typeface="Calibri"/>
                <a:cs typeface="Times New Roman"/>
              </a:rPr>
              <a:t>Her </a:t>
            </a:r>
            <a:r>
              <a:rPr lang="tr-TR" sz="2100" b="1" dirty="0">
                <a:ea typeface="Calibri"/>
                <a:cs typeface="Times New Roman"/>
              </a:rPr>
              <a:t>gelişim döneminin kendine özgü davranışları vardır. Bu nedenle çocuğun içinde bulunduğu gelişim döneminin özelliklerini iyi bilmek </a:t>
            </a:r>
            <a:r>
              <a:rPr lang="tr-TR" sz="2100" b="1" dirty="0" smtClean="0">
                <a:ea typeface="Calibri"/>
                <a:cs typeface="Times New Roman"/>
              </a:rPr>
              <a:t>gerekir.</a:t>
            </a:r>
          </a:p>
          <a:p>
            <a:pPr marL="0" indent="0" algn="just">
              <a:lnSpc>
                <a:spcPct val="115000"/>
              </a:lnSpc>
              <a:spcAft>
                <a:spcPts val="1000"/>
              </a:spcAft>
              <a:buNone/>
            </a:pPr>
            <a:r>
              <a:rPr lang="tr-TR" sz="2100" b="1" dirty="0" smtClean="0">
                <a:ea typeface="Calibri"/>
                <a:cs typeface="Times New Roman"/>
              </a:rPr>
              <a:t>Örneğin</a:t>
            </a:r>
            <a:r>
              <a:rPr lang="tr-TR" sz="2100" b="1" dirty="0">
                <a:ea typeface="Calibri"/>
                <a:cs typeface="Times New Roman"/>
              </a:rPr>
              <a:t>, 2 yaş çocuğu </a:t>
            </a:r>
            <a:r>
              <a:rPr lang="tr-TR" sz="2100" b="1" dirty="0" err="1">
                <a:ea typeface="Calibri"/>
                <a:cs typeface="Times New Roman"/>
              </a:rPr>
              <a:t>negativist</a:t>
            </a:r>
            <a:r>
              <a:rPr lang="tr-TR" sz="2100" b="1" dirty="0">
                <a:ea typeface="Calibri"/>
                <a:cs typeface="Times New Roman"/>
              </a:rPr>
              <a:t>, hareketli ve istenilen şeyi asla yapmayan bir özellik </a:t>
            </a:r>
            <a:r>
              <a:rPr lang="tr-TR" sz="2100" b="1" dirty="0" smtClean="0">
                <a:ea typeface="Calibri"/>
                <a:cs typeface="Times New Roman"/>
              </a:rPr>
              <a:t>gösterir. </a:t>
            </a:r>
            <a:r>
              <a:rPr lang="tr-TR" sz="2100" b="1" dirty="0">
                <a:ea typeface="Calibri"/>
                <a:cs typeface="Times New Roman"/>
              </a:rPr>
              <a:t>Freud’un anal, </a:t>
            </a:r>
            <a:r>
              <a:rPr lang="tr-TR" sz="2100" b="1" dirty="0" err="1">
                <a:ea typeface="Calibri"/>
                <a:cs typeface="Times New Roman"/>
              </a:rPr>
              <a:t>Erikson’un</a:t>
            </a:r>
            <a:r>
              <a:rPr lang="tr-TR" sz="2100" b="1" dirty="0">
                <a:ea typeface="Calibri"/>
                <a:cs typeface="Times New Roman"/>
              </a:rPr>
              <a:t> özerkliğe karşı kuşku ve utanç dönemine rastlayan bu yaşlarda çocuk, özerk bir birey olduğunu öğrenir. Kendisi istemezse altının değişmesini istemez, öpülmeyi </a:t>
            </a:r>
            <a:r>
              <a:rPr lang="tr-TR" sz="2100" b="1" dirty="0" smtClean="0">
                <a:ea typeface="Calibri"/>
                <a:cs typeface="Times New Roman"/>
              </a:rPr>
              <a:t>reddeder.</a:t>
            </a:r>
          </a:p>
          <a:p>
            <a:pPr marL="0" indent="0" algn="just">
              <a:lnSpc>
                <a:spcPct val="115000"/>
              </a:lnSpc>
              <a:spcAft>
                <a:spcPts val="1000"/>
              </a:spcAft>
              <a:buNone/>
            </a:pPr>
            <a:r>
              <a:rPr lang="tr-TR" sz="2100" b="1" dirty="0" smtClean="0">
                <a:ea typeface="Calibri"/>
                <a:cs typeface="Times New Roman"/>
              </a:rPr>
              <a:t>3 </a:t>
            </a:r>
            <a:r>
              <a:rPr lang="tr-TR" sz="2100" b="1" dirty="0">
                <a:ea typeface="Calibri"/>
                <a:cs typeface="Times New Roman"/>
              </a:rPr>
              <a:t>ila 5 yaş çocuğu dikkat çekmek ister. Hayal dünyası çok geniş olduğu için inanılmaz öyküler anlatabilir. Henüz yalanla yalan olmayı ayırt edemezler. Bu nedenle bu yaşlardaki çocukların anlattıkları yalan olarak kabul edilmezken, 11 ila 14 yaşlarındaki çocuklarda görülen yalan normalden sapan bir davranış olarak kabul edilir</a:t>
            </a:r>
            <a:r>
              <a:rPr lang="tr-TR" sz="2100" b="1" dirty="0" smtClean="0">
                <a:ea typeface="Calibri"/>
                <a:cs typeface="Times New Roman"/>
              </a:rPr>
              <a:t>.</a:t>
            </a:r>
            <a:endParaRPr lang="tr-TR" sz="2100" b="1" dirty="0">
              <a:ea typeface="Calibri"/>
              <a:cs typeface="Times New Roman"/>
            </a:endParaRPr>
          </a:p>
        </p:txBody>
      </p:sp>
      <p:sp>
        <p:nvSpPr>
          <p:cNvPr id="4" name="Slayt Numarası Yer Tutucusu 3"/>
          <p:cNvSpPr>
            <a:spLocks noGrp="1"/>
          </p:cNvSpPr>
          <p:nvPr>
            <p:ph type="sldNum" sz="quarter" idx="12"/>
          </p:nvPr>
        </p:nvSpPr>
        <p:spPr/>
        <p:txBody>
          <a:bodyPr/>
          <a:lstStyle/>
          <a:p>
            <a:fld id="{F302176B-0E47-46AC-8F43-DAB4B8A37D06}" type="slidenum">
              <a:rPr lang="tr-TR" smtClean="0"/>
              <a:t>8</a:t>
            </a:fld>
            <a:endParaRPr lang="tr-TR"/>
          </a:p>
        </p:txBody>
      </p:sp>
    </p:spTree>
    <p:extLst>
      <p:ext uri="{BB962C8B-B14F-4D97-AF65-F5344CB8AC3E}">
        <p14:creationId xmlns:p14="http://schemas.microsoft.com/office/powerpoint/2010/main" val="6149968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260648"/>
            <a:ext cx="8229600" cy="1143000"/>
          </a:xfrm>
        </p:spPr>
        <p:txBody>
          <a:bodyPr>
            <a:normAutofit/>
          </a:bodyPr>
          <a:lstStyle/>
          <a:p>
            <a:r>
              <a:rPr lang="tr-TR" b="1" dirty="0">
                <a:solidFill>
                  <a:srgbClr val="002060"/>
                </a:solidFill>
                <a:ea typeface="Calibri"/>
                <a:cs typeface="Times New Roman"/>
              </a:rPr>
              <a:t>2. </a:t>
            </a:r>
            <a:r>
              <a:rPr lang="tr-TR" b="1" dirty="0" smtClean="0">
                <a:solidFill>
                  <a:srgbClr val="002060"/>
                </a:solidFill>
                <a:ea typeface="Calibri"/>
                <a:cs typeface="Times New Roman"/>
              </a:rPr>
              <a:t>Yoğunluk</a:t>
            </a:r>
            <a:endParaRPr lang="tr-TR" dirty="0"/>
          </a:p>
        </p:txBody>
      </p:sp>
      <p:sp>
        <p:nvSpPr>
          <p:cNvPr id="3" name="İçerik Yer Tutucusu 2"/>
          <p:cNvSpPr>
            <a:spLocks noGrp="1"/>
          </p:cNvSpPr>
          <p:nvPr>
            <p:ph idx="1"/>
          </p:nvPr>
        </p:nvSpPr>
        <p:spPr>
          <a:xfrm>
            <a:off x="457200" y="1340768"/>
            <a:ext cx="8229600" cy="4785395"/>
          </a:xfrm>
        </p:spPr>
        <p:txBody>
          <a:bodyPr>
            <a:normAutofit fontScale="77500" lnSpcReduction="20000"/>
          </a:bodyPr>
          <a:lstStyle/>
          <a:p>
            <a:pPr algn="just">
              <a:lnSpc>
                <a:spcPct val="115000"/>
              </a:lnSpc>
              <a:spcAft>
                <a:spcPts val="1000"/>
              </a:spcAft>
            </a:pPr>
            <a:r>
              <a:rPr lang="tr-TR" b="1" dirty="0" smtClean="0">
                <a:ea typeface="Calibri"/>
                <a:cs typeface="Times New Roman"/>
              </a:rPr>
              <a:t>Bir </a:t>
            </a:r>
            <a:r>
              <a:rPr lang="tr-TR" b="1" dirty="0">
                <a:ea typeface="Calibri"/>
                <a:cs typeface="Times New Roman"/>
              </a:rPr>
              <a:t>davranışın bozukluk olarak kabul edilmesindeki ikinci ölçüt </a:t>
            </a:r>
            <a:r>
              <a:rPr lang="tr-TR" b="1" dirty="0" smtClean="0">
                <a:ea typeface="Calibri"/>
                <a:cs typeface="Times New Roman"/>
              </a:rPr>
              <a:t>yoğunluktur.</a:t>
            </a:r>
          </a:p>
          <a:p>
            <a:pPr algn="just">
              <a:lnSpc>
                <a:spcPct val="115000"/>
              </a:lnSpc>
              <a:spcAft>
                <a:spcPts val="1000"/>
              </a:spcAft>
            </a:pPr>
            <a:r>
              <a:rPr lang="tr-TR" b="1" dirty="0" smtClean="0"/>
              <a:t>Davranışın </a:t>
            </a:r>
            <a:r>
              <a:rPr lang="tr-TR" b="1" dirty="0"/>
              <a:t>yoğunluğu hat safhalara geldiğinde </a:t>
            </a:r>
            <a:r>
              <a:rPr lang="tr-TR" b="1" dirty="0" smtClean="0"/>
              <a:t>sorun sinyali verir.</a:t>
            </a:r>
          </a:p>
          <a:p>
            <a:pPr algn="just">
              <a:lnSpc>
                <a:spcPct val="115000"/>
              </a:lnSpc>
              <a:spcAft>
                <a:spcPts val="1000"/>
              </a:spcAft>
            </a:pPr>
            <a:r>
              <a:rPr lang="tr-TR" b="1" dirty="0" smtClean="0"/>
              <a:t>Örneğin, çocuk </a:t>
            </a:r>
            <a:r>
              <a:rPr lang="tr-TR" b="1" dirty="0"/>
              <a:t>mikrop korkusundan </a:t>
            </a:r>
            <a:r>
              <a:rPr lang="tr-TR" b="1" dirty="0" smtClean="0"/>
              <a:t>sürekli ellerini yıkıyorsa, üstünün </a:t>
            </a:r>
            <a:r>
              <a:rPr lang="tr-TR" b="1" dirty="0"/>
              <a:t>tozlanmasından </a:t>
            </a:r>
            <a:r>
              <a:rPr lang="tr-TR" b="1" dirty="0" smtClean="0"/>
              <a:t>huylanıp sürekli giysi </a:t>
            </a:r>
            <a:r>
              <a:rPr lang="tr-TR" b="1" dirty="0"/>
              <a:t>değiştiriyorsa titizliği sorun boyutlarına </a:t>
            </a:r>
            <a:r>
              <a:rPr lang="tr-TR" b="1" dirty="0" smtClean="0"/>
              <a:t>ulaşmış demektir</a:t>
            </a:r>
            <a:r>
              <a:rPr lang="tr-TR" b="1" dirty="0"/>
              <a:t>. </a:t>
            </a:r>
            <a:endParaRPr lang="tr-TR" b="1" dirty="0" smtClean="0">
              <a:ea typeface="Calibri"/>
              <a:cs typeface="Times New Roman"/>
            </a:endParaRPr>
          </a:p>
          <a:p>
            <a:pPr algn="just">
              <a:lnSpc>
                <a:spcPct val="115000"/>
              </a:lnSpc>
              <a:spcAft>
                <a:spcPts val="1000"/>
              </a:spcAft>
            </a:pPr>
            <a:r>
              <a:rPr lang="tr-TR" b="1" dirty="0" smtClean="0">
                <a:ea typeface="Calibri"/>
                <a:cs typeface="Times New Roman"/>
              </a:rPr>
              <a:t>Bir diğer örnek olarak, </a:t>
            </a:r>
            <a:r>
              <a:rPr lang="tr-TR" b="1" dirty="0">
                <a:ea typeface="Calibri"/>
                <a:cs typeface="Times New Roman"/>
              </a:rPr>
              <a:t>5 yaş çocuğunda öfke ve huysuzluk doğalken, bu davranış </a:t>
            </a:r>
            <a:r>
              <a:rPr lang="tr-TR" b="1" dirty="0" smtClean="0">
                <a:ea typeface="Calibri"/>
                <a:cs typeface="Times New Roman"/>
              </a:rPr>
              <a:t>kendisine veya başkasına </a:t>
            </a:r>
            <a:r>
              <a:rPr lang="tr-TR" b="1" dirty="0">
                <a:ea typeface="Calibri"/>
                <a:cs typeface="Times New Roman"/>
              </a:rPr>
              <a:t>fiziki zarar verme şekline dönüşürse, davranış </a:t>
            </a:r>
            <a:r>
              <a:rPr lang="tr-TR" b="1" dirty="0" smtClean="0">
                <a:ea typeface="Calibri"/>
                <a:cs typeface="Times New Roman"/>
              </a:rPr>
              <a:t>bozukluğu olarak değerlendirilir.</a:t>
            </a:r>
            <a:endParaRPr lang="tr-TR" b="1" dirty="0">
              <a:ea typeface="Calibri"/>
              <a:cs typeface="Times New Roman"/>
            </a:endParaRPr>
          </a:p>
        </p:txBody>
      </p:sp>
      <p:sp>
        <p:nvSpPr>
          <p:cNvPr id="4" name="Slayt Numarası Yer Tutucusu 3"/>
          <p:cNvSpPr>
            <a:spLocks noGrp="1"/>
          </p:cNvSpPr>
          <p:nvPr>
            <p:ph type="sldNum" sz="quarter" idx="12"/>
          </p:nvPr>
        </p:nvSpPr>
        <p:spPr/>
        <p:txBody>
          <a:bodyPr/>
          <a:lstStyle/>
          <a:p>
            <a:fld id="{F302176B-0E47-46AC-8F43-DAB4B8A37D06}" type="slidenum">
              <a:rPr lang="tr-TR" smtClean="0"/>
              <a:t>9</a:t>
            </a:fld>
            <a:endParaRPr lang="tr-TR"/>
          </a:p>
        </p:txBody>
      </p:sp>
    </p:spTree>
    <p:extLst>
      <p:ext uri="{BB962C8B-B14F-4D97-AF65-F5344CB8AC3E}">
        <p14:creationId xmlns:p14="http://schemas.microsoft.com/office/powerpoint/2010/main" val="11173230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559</TotalTime>
  <Words>5964</Words>
  <Application>Microsoft Office PowerPoint</Application>
  <PresentationFormat>Ekran Gösterisi (4:3)</PresentationFormat>
  <Paragraphs>534</Paragraphs>
  <Slides>74</Slides>
  <Notes>1</Notes>
  <HiddenSlides>0</HiddenSlides>
  <MMClips>0</MMClips>
  <ScaleCrop>false</ScaleCrop>
  <HeadingPairs>
    <vt:vector size="4" baseType="variant">
      <vt:variant>
        <vt:lpstr>Tema</vt:lpstr>
      </vt:variant>
      <vt:variant>
        <vt:i4>1</vt:i4>
      </vt:variant>
      <vt:variant>
        <vt:lpstr>Slayt Başlıkları</vt:lpstr>
      </vt:variant>
      <vt:variant>
        <vt:i4>74</vt:i4>
      </vt:variant>
    </vt:vector>
  </HeadingPairs>
  <TitlesOfParts>
    <vt:vector size="75" baseType="lpstr">
      <vt:lpstr>Ofis Teması</vt:lpstr>
      <vt:lpstr>ÇOCUKLARDA UYUM VE DAVRANIŞ BOZUKLUKLARI VE ÖNERİLER</vt:lpstr>
      <vt:lpstr>Uyum ve davranış bozukluğu nedir?</vt:lpstr>
      <vt:lpstr>PowerPoint Sunusu</vt:lpstr>
      <vt:lpstr>Çocuk büyürken adım attığı her yeni gelişim dönemine özgü olağan ve geçici sorunlar yaşaması normaldir.</vt:lpstr>
      <vt:lpstr>Bu olumsuz tepkiler uyum ve davranış bozuklukları olarak adlandırılır. </vt:lpstr>
      <vt:lpstr>PowerPoint Sunusu</vt:lpstr>
      <vt:lpstr>Çocuğun kendine güvenli, sağlıklı bir kişilik geliştirmesi için; güven veren, anlayışlı, sevgi dolu, olumlu bir destekleyici ebeveyn modeli ve çevre gereklidir.</vt:lpstr>
      <vt:lpstr>Bir çocuğun davranışının bozukluk sayılabilmesi için bazı ölçütler gerekir:</vt:lpstr>
      <vt:lpstr>2. Yoğunluk</vt:lpstr>
      <vt:lpstr>3. Süreklilik</vt:lpstr>
      <vt:lpstr>4. Cinsel Rol Beklentileri</vt:lpstr>
      <vt:lpstr>Çocuklarda görülen uyum ve davranış bozukluklarından bazıları şöyle sıralanabilir; </vt:lpstr>
      <vt:lpstr>Ruhsal belirtiler, tek başlarına çocuğun uyumsuz ve dengesiz olduğunu göstermezler. Uyumsuz davranış gösteren çocuklarda genel olarak ve sık sık şu davranışlar gözlenir;</vt:lpstr>
      <vt:lpstr>Davranış Bozukluklarının Çocuk İçin Amacı, Ortaya Çıkma ve Sürdürülme Nedenleri</vt:lpstr>
      <vt:lpstr>Genel Olarak Davranış Bozukluklarının Nedenleri</vt:lpstr>
      <vt:lpstr>PowerPoint Sunusu</vt:lpstr>
      <vt:lpstr>PowerPoint Sunusu</vt:lpstr>
      <vt:lpstr>PowerPoint Sunusu</vt:lpstr>
      <vt:lpstr>Uyum Bozukluğu ile Normal Davranışı Birbirinden Ayırt Etmek Gerekir</vt:lpstr>
      <vt:lpstr>Uyum ve davranış bozukluklarında yanlış anne baba tutumlarının etkisi nedir?</vt:lpstr>
      <vt:lpstr>Uyum ve davranış bozukluğu geliştiren çocukların ebeveynlerinin yanlış tutumları şöyle özetlenebilir:</vt:lpstr>
      <vt:lpstr>Devam-Uyum ve davranış bozukluğu geliştiren çocukların ebeveynlerinin yanlış tutumları şöyle özetlenebilir:</vt:lpstr>
      <vt:lpstr>PowerPoint Sunusu</vt:lpstr>
      <vt:lpstr>Davranış bozukluğu olan çocuklarla olumlu ilişkilerin nasıl kurulması gerekir?</vt:lpstr>
      <vt:lpstr>2. Çocuğa Kaliteli Zaman Ayırmak</vt:lpstr>
      <vt:lpstr>3. Cesaretlendirme</vt:lpstr>
      <vt:lpstr>4. Sevgiyi Anlatmak</vt:lpstr>
      <vt:lpstr>PowerPoint Sunusu</vt:lpstr>
      <vt:lpstr>Davranış bozukluklarında ailenin rolü nedir?</vt:lpstr>
      <vt:lpstr>Unutulmamalıdır ki, </vt:lpstr>
      <vt:lpstr>Çocuklarda Yıkıcı Davranış Bozuklukları</vt:lpstr>
      <vt:lpstr>PowerPoint Sunusu</vt:lpstr>
      <vt:lpstr>PowerPoint Sunusu</vt:lpstr>
      <vt:lpstr>Nedenleri</vt:lpstr>
      <vt:lpstr>Tedavi nasıl yapılır?</vt:lpstr>
      <vt:lpstr>SALDIRGANLIK</vt:lpstr>
      <vt:lpstr>Saldırganlığın Nedenleri</vt:lpstr>
      <vt:lpstr>Saldırgan Davranışlar Konusunda Aileye Öneriler </vt:lpstr>
      <vt:lpstr>ÇALMA</vt:lpstr>
      <vt:lpstr>Çalma Davranışının Nedenleri</vt:lpstr>
      <vt:lpstr>Çalma Konusunda Aileye Öneriler</vt:lpstr>
      <vt:lpstr>YALAN</vt:lpstr>
      <vt:lpstr>Yalan Söylemenin Nedenleri</vt:lpstr>
      <vt:lpstr>Yalan Konusunda Aileye Öneriler</vt:lpstr>
      <vt:lpstr>KÜFÜR</vt:lpstr>
      <vt:lpstr>Küfür Etmenin Nedenleri</vt:lpstr>
      <vt:lpstr>Küfür Konusunda Aileye Öneriler</vt:lpstr>
      <vt:lpstr>ÇOCUKTA TİKLER</vt:lpstr>
      <vt:lpstr>Çocukta Tiklerin Nedenleri</vt:lpstr>
      <vt:lpstr>Çocukta Tik Konusunda Ailelere Öneriler</vt:lpstr>
      <vt:lpstr>OKUL KORKUSU</vt:lpstr>
      <vt:lpstr>Okul Korkusunun Nedenleri</vt:lpstr>
      <vt:lpstr>Okul Korkusu Konusunda Ailelere Öneriler</vt:lpstr>
      <vt:lpstr>ALT ISLATMA (ENÜREZİS)</vt:lpstr>
      <vt:lpstr>Alt Islatma (Enürezis) Nedenleri</vt:lpstr>
      <vt:lpstr>Enürezis Konusunda Aileye Öneriler</vt:lpstr>
      <vt:lpstr>TIRNAK YEME</vt:lpstr>
      <vt:lpstr>Tırnak Yeme Nedenleri</vt:lpstr>
      <vt:lpstr>Tırnak Yeme Konusunda Aileye Öneriler</vt:lpstr>
      <vt:lpstr>KEKEMELİK</vt:lpstr>
      <vt:lpstr>Kekemeliğin Ortaya Çıktığı Durumlar</vt:lpstr>
      <vt:lpstr>Kekemelik Konusunda Ailelere Öneriler</vt:lpstr>
      <vt:lpstr>PARMAK EMME</vt:lpstr>
      <vt:lpstr>Parmak Emme Nedenleri</vt:lpstr>
      <vt:lpstr>Parmak Emme Konusunda Ailelere Öneriler</vt:lpstr>
      <vt:lpstr>İNATÇILIK</vt:lpstr>
      <vt:lpstr>İnatçılığın Nedenleri</vt:lpstr>
      <vt:lpstr>İnatçılık Konusunda Ailelere Öneriler</vt:lpstr>
      <vt:lpstr>DİKKAT EKSİKLİĞİ HİPERAKTİVİTE BOZUKLUĞU (DEHB)</vt:lpstr>
      <vt:lpstr>DEHB Nedenleri</vt:lpstr>
      <vt:lpstr>DEHB Tanısı</vt:lpstr>
      <vt:lpstr>PowerPoint Sunusu</vt:lpstr>
      <vt:lpstr>DEHB Tedavisi</vt:lpstr>
      <vt:lpstr>DEHB Konusunda Ailelere Öneriler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Çocuklarda Uyum ve Davranış Bozuklukları ve Öneriler</dc:title>
  <dc:creator>hp</dc:creator>
  <cp:lastModifiedBy>hp</cp:lastModifiedBy>
  <cp:revision>82</cp:revision>
  <dcterms:created xsi:type="dcterms:W3CDTF">2016-03-08T09:11:40Z</dcterms:created>
  <dcterms:modified xsi:type="dcterms:W3CDTF">2017-05-10T07:34:05Z</dcterms:modified>
</cp:coreProperties>
</file>